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73" r:id="rId4"/>
    <p:sldId id="281" r:id="rId5"/>
    <p:sldId id="284" r:id="rId6"/>
    <p:sldId id="267" r:id="rId7"/>
    <p:sldId id="282" r:id="rId8"/>
    <p:sldId id="279" r:id="rId9"/>
    <p:sldId id="283" r:id="rId10"/>
    <p:sldId id="263" r:id="rId11"/>
    <p:sldId id="276" r:id="rId12"/>
    <p:sldId id="277" r:id="rId13"/>
    <p:sldId id="269" r:id="rId14"/>
    <p:sldId id="270" r:id="rId15"/>
    <p:sldId id="271" r:id="rId16"/>
    <p:sldId id="264" r:id="rId17"/>
    <p:sldId id="27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EA72F-7EF9-5131-F2FA-408F79BB8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BBD68B-1CDE-F119-F30F-76A895ED3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EA185F-BD8A-58DB-AD12-83F9EB434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B01B-AFEB-4D11-A9F8-5CAA4D171231}" type="datetimeFigureOut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DF99C-E5D7-3136-BF8C-205CDC7D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BF32CC-BB26-1B83-15D5-355CE8C1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99F5-2A25-40BA-9829-BD62A1ABE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230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FEE7A-8385-1189-C704-7F9B5D57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E61214-61BB-5089-BC2F-7248196FD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9A02EE-853E-C119-262D-3BE193D1E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B01B-AFEB-4D11-A9F8-5CAA4D171231}" type="datetimeFigureOut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3CF6D-A7F0-61A5-2BE9-83E43D41E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AF83FA-DF35-FBD1-ED1F-3C764894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99F5-2A25-40BA-9829-BD62A1ABE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362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F65D7C-F8E1-9870-6BB9-6D1038F3A3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F25EF3-CEF1-FF6F-CB83-58534AFC3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E99614-9FF3-314C-4327-C1FA8F311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B01B-AFEB-4D11-A9F8-5CAA4D171231}" type="datetimeFigureOut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267D1-7004-37BE-1038-25764BCF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8E9BC5-0C04-575C-9135-BB106AD8B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99F5-2A25-40BA-9829-BD62A1ABE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3FA1A-D377-0A96-2355-62B64354B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8F1EE0-9E87-33A3-B558-2CC47817D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D17FE-A045-E274-7DD6-7CDDCB456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B01B-AFEB-4D11-A9F8-5CAA4D171231}" type="datetimeFigureOut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891E3-7A5E-8958-FFC2-85F6024F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A7BBB3-8FA9-437A-4F75-53FEA5F4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99F5-2A25-40BA-9829-BD62A1ABE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242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0FE49-7570-8272-A910-B495CF31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533774-090C-1BBD-0BFE-C7C5EBBCA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41D48-FA13-E044-BC13-BF99B6AB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B01B-AFEB-4D11-A9F8-5CAA4D171231}" type="datetimeFigureOut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DA95A5-A689-B200-C881-843C72548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AD44D5-2138-FE04-6DAD-8CE9556D8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99F5-2A25-40BA-9829-BD62A1ABE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73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8DD50-F0DB-9D5E-6A10-1BE274683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1AA9F2-CCAC-0AA9-DCFC-6DB2F0AD9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7DB9E8-5EF3-1925-60D2-7AE22B503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683C4D-4BD6-D284-D9E8-90DB36DD4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B01B-AFEB-4D11-A9F8-5CAA4D171231}" type="datetimeFigureOut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90DA7B-F305-0469-DE52-28F9643AA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F749D4-3362-3EA1-3033-DA9E2EED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99F5-2A25-40BA-9829-BD62A1ABE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12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AC1C6-27BB-7A0D-D064-C0166E18E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CE73C4-7055-DB15-9038-F04409480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98512C-0BB1-DCD1-2044-A725A1F6C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4184C9-866B-B322-D97B-F55DF68F0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984299-66C7-6055-6F22-574D49F0E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ABB9CD-56A2-660B-A943-054EAF235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B01B-AFEB-4D11-A9F8-5CAA4D171231}" type="datetimeFigureOut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657D3E-69CE-45A3-A20A-A6DBF0917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31E103-A57B-FE81-0E27-85985DA1D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99F5-2A25-40BA-9829-BD62A1ABE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0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A31088-19AA-24F1-798E-CF0EC850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6D0B47-6CF6-12A6-08C2-C2B5D06C3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B01B-AFEB-4D11-A9F8-5CAA4D171231}" type="datetimeFigureOut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11EE1E-A4D8-4371-2916-1FC1102BC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C257F2-8CF4-9389-203F-D2233A94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99F5-2A25-40BA-9829-BD62A1ABE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99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93BA4A-5FBB-3037-C7F7-064597F18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B01B-AFEB-4D11-A9F8-5CAA4D171231}" type="datetimeFigureOut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820BF7-F490-232E-A34C-AA910CF0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F35CEE-29E5-C8D2-18A0-16944E97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99F5-2A25-40BA-9829-BD62A1ABE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724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BB584-F94B-C421-8708-B60F21A4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951345-08C6-1F57-4E6C-520685262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55B02C-1AAB-8F10-49F2-6205DAF65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94E150-270F-A902-8470-F4A22F13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B01B-AFEB-4D11-A9F8-5CAA4D171231}" type="datetimeFigureOut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1AD3A4-D5F2-92C9-A8C7-203842CB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84439-5224-E454-2DE6-AADA1D79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99F5-2A25-40BA-9829-BD62A1ABE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817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8E6A1-13F3-2702-1679-CDE64992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58E6FB-D49D-5EEF-E745-F2ABAFC14A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160CA1-D456-59B8-F41D-A44DAF2B9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6CF7E0-1EF1-1586-A015-3590A7780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B01B-AFEB-4D11-A9F8-5CAA4D171231}" type="datetimeFigureOut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C0C6B6-7B51-98FF-6A60-84B03CE9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6B220D-4F2C-7400-A43C-1C8E16A0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99F5-2A25-40BA-9829-BD62A1ABE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010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2D3FE1-A181-90C6-A587-6640880C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7E5EA5-D1C9-11B5-6AE3-9F9B753EF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49EC90-4162-FC24-4CEB-A8D1B52244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0B01B-AFEB-4D11-A9F8-5CAA4D171231}" type="datetimeFigureOut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950797-5879-DC0A-8BBD-730703FB33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0A9A23-9903-982E-E903-994D75630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499F5-2A25-40BA-9829-BD62A1ABE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48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R3IiWnejb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nkolkin13/STROTS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6.jpe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kolkin13/STROTS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nkolkin13/STROT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nkolkin13/STROTS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nkolkin13/STROT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8386E-8AC1-FBC9-3360-DF30F176B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1842" y="810288"/>
            <a:ext cx="7288305" cy="1667764"/>
          </a:xfrm>
          <a:solidFill>
            <a:schemeClr val="bg1">
              <a:lumMod val="95000"/>
            </a:schemeClr>
          </a:solidFill>
          <a:ln w="25400" cap="flat">
            <a:solidFill>
              <a:schemeClr val="accent1">
                <a:lumMod val="50000"/>
              </a:schemeClr>
            </a:solidFill>
            <a:prstDash val="solid"/>
          </a:ln>
        </p:spPr>
        <p:txBody>
          <a:bodyPr anchor="ctr"/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 Transfer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C50CFB-0322-A4F5-F1E9-6B0A1BE15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9418" y="3183405"/>
            <a:ext cx="4271686" cy="1400268"/>
          </a:xfrm>
          <a:solidFill>
            <a:schemeClr val="accent1">
              <a:lumMod val="50000"/>
            </a:schemeClr>
          </a:solidFill>
        </p:spPr>
        <p:txBody>
          <a:bodyPr anchor="ctr"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IT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융합공학부 윤세영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539471-C3D3-5917-2F49-121E67568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91629" y="2581276"/>
            <a:ext cx="2139241" cy="277873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0AC2D7E-8536-3E79-72C6-981E41AF6A19}"/>
              </a:ext>
            </a:extLst>
          </p:cNvPr>
          <p:cNvGrpSpPr/>
          <p:nvPr/>
        </p:nvGrpSpPr>
        <p:grpSpPr>
          <a:xfrm>
            <a:off x="1597954" y="5360006"/>
            <a:ext cx="8996083" cy="1226061"/>
            <a:chOff x="1597958" y="5539300"/>
            <a:chExt cx="8996083" cy="1226061"/>
          </a:xfrm>
          <a:solidFill>
            <a:schemeClr val="bg1">
              <a:lumMod val="95000"/>
            </a:schemeClr>
          </a:solidFill>
        </p:grpSpPr>
        <p:sp>
          <p:nvSpPr>
            <p:cNvPr id="7" name="부제목 2">
              <a:extLst>
                <a:ext uri="{FF2B5EF4-FFF2-40B4-BE49-F238E27FC236}">
                  <a16:creationId xmlns:a16="http://schemas.microsoft.com/office/drawing/2014/main" id="{3EE9DAC2-BD1E-E545-6213-AB3712E0758A}"/>
                </a:ext>
              </a:extLst>
            </p:cNvPr>
            <p:cNvSpPr txBox="1">
              <a:spLocks/>
            </p:cNvSpPr>
            <p:nvPr/>
          </p:nvSpPr>
          <p:spPr>
            <a:xfrm>
              <a:off x="1597959" y="5539300"/>
              <a:ext cx="8996082" cy="536831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유투브 주소</a:t>
              </a:r>
              <a:r>
                <a:rPr lang="en-US" altLang="ko-KR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en-US" altLang="ko-KR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hlinkClick r:id="rId3"/>
                </a:rPr>
                <a:t>https://youtu.be/4R3IiWnejbs</a:t>
              </a:r>
              <a:r>
                <a:rPr lang="en-US" altLang="ko-KR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</a:t>
              </a:r>
            </a:p>
          </p:txBody>
        </p:sp>
        <p:sp>
          <p:nvSpPr>
            <p:cNvPr id="8" name="부제목 2">
              <a:extLst>
                <a:ext uri="{FF2B5EF4-FFF2-40B4-BE49-F238E27FC236}">
                  <a16:creationId xmlns:a16="http://schemas.microsoft.com/office/drawing/2014/main" id="{1FB3262D-B291-001E-B05C-E0B0F7B98E47}"/>
                </a:ext>
              </a:extLst>
            </p:cNvPr>
            <p:cNvSpPr txBox="1">
              <a:spLocks/>
            </p:cNvSpPr>
            <p:nvPr/>
          </p:nvSpPr>
          <p:spPr>
            <a:xfrm>
              <a:off x="1597958" y="6228530"/>
              <a:ext cx="8996082" cy="536831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 err="1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깃허브</a:t>
              </a:r>
              <a:r>
                <a:rPr lang="ko-KR" altLang="en-US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주소</a:t>
              </a:r>
              <a:r>
                <a:rPr lang="en-US" altLang="ko-KR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en-US" altLang="ko-KR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hlinkClick r:id="rId4"/>
                </a:rPr>
                <a:t>https://github.com/nkolkin13/STROTSS</a:t>
              </a:r>
              <a:r>
                <a:rPr lang="en-US" altLang="ko-KR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493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EC8DE4C-E504-6319-078A-340BBC95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4" y="535454"/>
            <a:ext cx="3536577" cy="800287"/>
          </a:xfrm>
          <a:solidFill>
            <a:schemeClr val="bg1">
              <a:lumMod val="95000"/>
            </a:schemeClr>
          </a:solidFill>
          <a:ln w="254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결과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7F2A6BD-88EE-0D80-6FF7-E4B50562E354}"/>
              </a:ext>
            </a:extLst>
          </p:cNvPr>
          <p:cNvGrpSpPr/>
          <p:nvPr/>
        </p:nvGrpSpPr>
        <p:grpSpPr>
          <a:xfrm>
            <a:off x="912525" y="1716302"/>
            <a:ext cx="10366949" cy="4606244"/>
            <a:chOff x="933238" y="1716302"/>
            <a:chExt cx="10366949" cy="460624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ACA3D12-B426-BEBD-52DA-1D2847BF35FE}"/>
                </a:ext>
              </a:extLst>
            </p:cNvPr>
            <p:cNvGrpSpPr/>
            <p:nvPr/>
          </p:nvGrpSpPr>
          <p:grpSpPr>
            <a:xfrm>
              <a:off x="8168235" y="1735786"/>
              <a:ext cx="3131952" cy="4586760"/>
              <a:chOff x="8154335" y="1767292"/>
              <a:chExt cx="3131952" cy="4586760"/>
            </a:xfrm>
          </p:grpSpPr>
          <p:pic>
            <p:nvPicPr>
              <p:cNvPr id="7" name="Picture 7">
                <a:extLst>
                  <a:ext uri="{FF2B5EF4-FFF2-40B4-BE49-F238E27FC236}">
                    <a16:creationId xmlns:a16="http://schemas.microsoft.com/office/drawing/2014/main" id="{23337864-C778-C071-B868-A42C4EAF1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54335" y="1767292"/>
                <a:ext cx="3131952" cy="20798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8" name="Picture 9">
                <a:extLst>
                  <a:ext uri="{FF2B5EF4-FFF2-40B4-BE49-F238E27FC236}">
                    <a16:creationId xmlns:a16="http://schemas.microsoft.com/office/drawing/2014/main" id="{7DF8D10F-C9AF-DC2E-3CB2-94019B802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4335" y="4274240"/>
                <a:ext cx="3131952" cy="20798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004E167-F28F-8005-EBE5-4DEC0C8FDE45}"/>
                </a:ext>
              </a:extLst>
            </p:cNvPr>
            <p:cNvGrpSpPr/>
            <p:nvPr/>
          </p:nvGrpSpPr>
          <p:grpSpPr>
            <a:xfrm>
              <a:off x="933238" y="1716302"/>
              <a:ext cx="5950745" cy="4606244"/>
              <a:chOff x="1149300" y="1716302"/>
              <a:chExt cx="5950745" cy="4606244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97779E8F-3B96-663A-9A0B-8D632D8A6804}"/>
                  </a:ext>
                </a:extLst>
              </p:cNvPr>
              <p:cNvGrpSpPr/>
              <p:nvPr/>
            </p:nvGrpSpPr>
            <p:grpSpPr>
              <a:xfrm>
                <a:off x="5532766" y="1716302"/>
                <a:ext cx="1567279" cy="4606244"/>
                <a:chOff x="5312360" y="1728688"/>
                <a:chExt cx="1567279" cy="4606244"/>
              </a:xfrm>
            </p:grpSpPr>
            <p:pic>
              <p:nvPicPr>
                <p:cNvPr id="5" name="Picture 3">
                  <a:extLst>
                    <a:ext uri="{FF2B5EF4-FFF2-40B4-BE49-F238E27FC236}">
                      <a16:creationId xmlns:a16="http://schemas.microsoft.com/office/drawing/2014/main" id="{261790DE-C78D-B7B4-C665-0E234BF9E1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12360" y="1728688"/>
                  <a:ext cx="1567279" cy="20897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AB43D121-2D05-8009-CE78-68AD8D2364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45098" y="4245227"/>
                  <a:ext cx="1501802" cy="20897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</p:grpSp>
          <p:pic>
            <p:nvPicPr>
              <p:cNvPr id="3" name="Picture 1">
                <a:extLst>
                  <a:ext uri="{FF2B5EF4-FFF2-40B4-BE49-F238E27FC236}">
                    <a16:creationId xmlns:a16="http://schemas.microsoft.com/office/drawing/2014/main" id="{A1B44385-AAB2-DF4A-3C65-70246E8C6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9300" y="2974572"/>
                <a:ext cx="3131952" cy="20897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4E7D011-6024-753F-5788-054369FDA1E8}"/>
              </a:ext>
            </a:extLst>
          </p:cNvPr>
          <p:cNvCxnSpPr>
            <a:stCxn id="3" idx="3"/>
            <a:endCxn id="5" idx="1"/>
          </p:cNvCxnSpPr>
          <p:nvPr/>
        </p:nvCxnSpPr>
        <p:spPr>
          <a:xfrm flipV="1">
            <a:off x="4044477" y="2761155"/>
            <a:ext cx="1251514" cy="12582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F57BED3-DA35-C5F4-97DC-1299C870D13C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4044477" y="4019425"/>
            <a:ext cx="1284252" cy="125826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D6CBA53-63A4-7A6E-B046-B156D26EB6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863270" y="2761155"/>
            <a:ext cx="1284252" cy="145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8E593D5-7565-973C-5A74-2FB544AF40A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830531" y="5277694"/>
            <a:ext cx="1316991" cy="4946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6D662ED-2543-9D2A-F6D5-91DE268A9E0B}"/>
              </a:ext>
            </a:extLst>
          </p:cNvPr>
          <p:cNvSpPr/>
          <p:nvPr/>
        </p:nvSpPr>
        <p:spPr>
          <a:xfrm>
            <a:off x="4253753" y="717176"/>
            <a:ext cx="7395883" cy="4303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 weight == 1.0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841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EC8DE4C-E504-6319-078A-340BBC95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4" y="535454"/>
            <a:ext cx="3536577" cy="800287"/>
          </a:xfrm>
          <a:solidFill>
            <a:schemeClr val="bg1">
              <a:lumMod val="95000"/>
            </a:schemeClr>
          </a:solidFill>
          <a:ln w="254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결과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871F42-9C5B-1109-95AC-086432C7D62F}"/>
              </a:ext>
            </a:extLst>
          </p:cNvPr>
          <p:cNvSpPr/>
          <p:nvPr/>
        </p:nvSpPr>
        <p:spPr>
          <a:xfrm>
            <a:off x="4253753" y="717176"/>
            <a:ext cx="7395883" cy="4303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 weight == 0.5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225B46-66F2-87D1-6413-F5DD49C7625B}"/>
              </a:ext>
            </a:extLst>
          </p:cNvPr>
          <p:cNvGrpSpPr/>
          <p:nvPr/>
        </p:nvGrpSpPr>
        <p:grpSpPr>
          <a:xfrm>
            <a:off x="897627" y="1793721"/>
            <a:ext cx="10396745" cy="2089707"/>
            <a:chOff x="897627" y="1716300"/>
            <a:chExt cx="10396745" cy="2089707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E4E7D011-6024-753F-5788-054369FDA1E8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4029579" y="2761153"/>
              <a:ext cx="1266412" cy="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0D6CBA53-63A4-7A6E-B046-B156D26EB684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6863270" y="2761154"/>
              <a:ext cx="1284252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3F86F7D-497F-4135-6CE2-19C13B418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7627" y="1716300"/>
              <a:ext cx="3131952" cy="208970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1ACCD6F2-274E-B5E7-644F-5081D928F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5991" y="1716302"/>
              <a:ext cx="1567279" cy="208970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F0C9F1BB-725C-5B74-79FB-74AA31B3C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7522" y="1716301"/>
              <a:ext cx="3146850" cy="208970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6CED683-C1EF-CAC4-5DF3-626CA2B06AF6}"/>
              </a:ext>
            </a:extLst>
          </p:cNvPr>
          <p:cNvGrpSpPr/>
          <p:nvPr/>
        </p:nvGrpSpPr>
        <p:grpSpPr>
          <a:xfrm>
            <a:off x="897627" y="4244719"/>
            <a:ext cx="7249895" cy="2089705"/>
            <a:chOff x="897627" y="4244719"/>
            <a:chExt cx="7249895" cy="2089705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8F57BED3-DA35-C5F4-97DC-1299C870D13C}"/>
                </a:ext>
              </a:extLst>
            </p:cNvPr>
            <p:cNvCxnSpPr>
              <a:cxnSpLocks/>
              <a:stCxn id="24" idx="3"/>
              <a:endCxn id="23" idx="1"/>
            </p:cNvCxnSpPr>
            <p:nvPr/>
          </p:nvCxnSpPr>
          <p:spPr>
            <a:xfrm>
              <a:off x="4029579" y="5283633"/>
              <a:ext cx="1299150" cy="593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8E593D5-7565-973C-5A74-2FB544AF40AD}"/>
                </a:ext>
              </a:extLst>
            </p:cNvPr>
            <p:cNvCxnSpPr>
              <a:cxnSpLocks/>
            </p:cNvCxnSpPr>
            <p:nvPr/>
          </p:nvCxnSpPr>
          <p:spPr>
            <a:xfrm>
              <a:off x="6830531" y="5283632"/>
              <a:ext cx="1316991" cy="494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FE7593FD-A432-7BE4-D3DB-053502A1F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8729" y="4244719"/>
              <a:ext cx="1501802" cy="208970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Picture 13">
              <a:extLst>
                <a:ext uri="{FF2B5EF4-FFF2-40B4-BE49-F238E27FC236}">
                  <a16:creationId xmlns:a16="http://schemas.microsoft.com/office/drawing/2014/main" id="{48938F34-6E73-119B-F46B-893B65AA6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7627" y="4244719"/>
              <a:ext cx="3131952" cy="207782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30" name="Picture 22">
            <a:extLst>
              <a:ext uri="{FF2B5EF4-FFF2-40B4-BE49-F238E27FC236}">
                <a16:creationId xmlns:a16="http://schemas.microsoft.com/office/drawing/2014/main" id="{7EA9007F-5C7B-497A-A3F4-472FA1EC5B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7522" y="4262536"/>
            <a:ext cx="3134771" cy="207188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78862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EC8DE4C-E504-6319-078A-340BBC95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4" y="535454"/>
            <a:ext cx="3536577" cy="800287"/>
          </a:xfrm>
          <a:solidFill>
            <a:schemeClr val="bg1">
              <a:lumMod val="95000"/>
            </a:schemeClr>
          </a:solidFill>
          <a:ln w="254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결과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871F42-9C5B-1109-95AC-086432C7D62F}"/>
              </a:ext>
            </a:extLst>
          </p:cNvPr>
          <p:cNvSpPr/>
          <p:nvPr/>
        </p:nvSpPr>
        <p:spPr>
          <a:xfrm>
            <a:off x="4253753" y="717176"/>
            <a:ext cx="7395883" cy="4303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 weight == 1.0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ACB51FC-AD87-3879-3582-2A112E5A7C96}"/>
              </a:ext>
            </a:extLst>
          </p:cNvPr>
          <p:cNvGrpSpPr/>
          <p:nvPr/>
        </p:nvGrpSpPr>
        <p:grpSpPr>
          <a:xfrm>
            <a:off x="685322" y="4341313"/>
            <a:ext cx="7689404" cy="2077827"/>
            <a:chOff x="897627" y="4244719"/>
            <a:chExt cx="7689404" cy="207782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83D84DB-A97E-1A96-6F40-930F632DE890}"/>
                </a:ext>
              </a:extLst>
            </p:cNvPr>
            <p:cNvGrpSpPr/>
            <p:nvPr/>
          </p:nvGrpSpPr>
          <p:grpSpPr>
            <a:xfrm>
              <a:off x="897627" y="4244719"/>
              <a:ext cx="6976654" cy="2077827"/>
              <a:chOff x="897627" y="4244719"/>
              <a:chExt cx="6976654" cy="2077827"/>
            </a:xfrm>
          </p:grpSpPr>
          <p:pic>
            <p:nvPicPr>
              <p:cNvPr id="24" name="Picture 13">
                <a:extLst>
                  <a:ext uri="{FF2B5EF4-FFF2-40B4-BE49-F238E27FC236}">
                    <a16:creationId xmlns:a16="http://schemas.microsoft.com/office/drawing/2014/main" id="{48938F34-6E73-119B-F46B-893B65AA65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7627" y="4244719"/>
                <a:ext cx="3131952" cy="207782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F20FBE42-CAA6-4B21-7524-706EB45FDD5D}"/>
                  </a:ext>
                </a:extLst>
              </p:cNvPr>
              <p:cNvCxnSpPr>
                <a:cxnSpLocks/>
                <a:stCxn id="24" idx="3"/>
              </p:cNvCxnSpPr>
              <p:nvPr/>
            </p:nvCxnSpPr>
            <p:spPr>
              <a:xfrm flipV="1">
                <a:off x="4029579" y="5283632"/>
                <a:ext cx="712750" cy="1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24">
                <a:extLst>
                  <a:ext uri="{FF2B5EF4-FFF2-40B4-BE49-F238E27FC236}">
                    <a16:creationId xmlns:a16="http://schemas.microsoft.com/office/drawing/2014/main" id="{8C54D585-4715-7C29-67B2-5F5150B2B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2329" y="4244719"/>
                <a:ext cx="3131952" cy="20677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A9EB79C-499C-84A4-29E4-58C061F00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4281" y="5278594"/>
              <a:ext cx="712750" cy="1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2B885A3-C9F7-5D29-EEA4-2E9D3EFDBED1}"/>
              </a:ext>
            </a:extLst>
          </p:cNvPr>
          <p:cNvGrpSpPr/>
          <p:nvPr/>
        </p:nvGrpSpPr>
        <p:grpSpPr>
          <a:xfrm>
            <a:off x="685322" y="1790705"/>
            <a:ext cx="10821356" cy="2095736"/>
            <a:chOff x="897627" y="1793721"/>
            <a:chExt cx="10821356" cy="209573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1D6659-3A5F-FA92-2619-488EBAFB3392}"/>
                </a:ext>
              </a:extLst>
            </p:cNvPr>
            <p:cNvGrpSpPr/>
            <p:nvPr/>
          </p:nvGrpSpPr>
          <p:grpSpPr>
            <a:xfrm>
              <a:off x="897627" y="1793721"/>
              <a:ext cx="7689404" cy="2089705"/>
              <a:chOff x="897627" y="1793721"/>
              <a:chExt cx="7689404" cy="2089705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6BF406E-FAE8-EEF5-CB7A-C42A87675A0B}"/>
                  </a:ext>
                </a:extLst>
              </p:cNvPr>
              <p:cNvGrpSpPr/>
              <p:nvPr/>
            </p:nvGrpSpPr>
            <p:grpSpPr>
              <a:xfrm>
                <a:off x="897627" y="1793721"/>
                <a:ext cx="6976654" cy="2089705"/>
                <a:chOff x="897627" y="1793721"/>
                <a:chExt cx="6976654" cy="2089705"/>
              </a:xfrm>
            </p:grpSpPr>
            <p:cxnSp>
              <p:nvCxnSpPr>
                <p:cNvPr id="18" name="직선 화살표 연결선 17">
                  <a:extLst>
                    <a:ext uri="{FF2B5EF4-FFF2-40B4-BE49-F238E27FC236}">
                      <a16:creationId xmlns:a16="http://schemas.microsoft.com/office/drawing/2014/main" id="{E4E7D011-6024-753F-5788-054369FDA1E8}"/>
                    </a:ext>
                  </a:extLst>
                </p:cNvPr>
                <p:cNvCxnSpPr>
                  <a:cxnSpLocks/>
                  <a:stCxn id="2" idx="3"/>
                </p:cNvCxnSpPr>
                <p:nvPr/>
              </p:nvCxnSpPr>
              <p:spPr>
                <a:xfrm>
                  <a:off x="4029579" y="2838574"/>
                  <a:ext cx="712750" cy="0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43F86F7D-497F-4135-6CE2-19C13B418F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7627" y="1793721"/>
                  <a:ext cx="3131952" cy="20897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  <p:pic>
              <p:nvPicPr>
                <p:cNvPr id="3" name="Picture 24">
                  <a:extLst>
                    <a:ext uri="{FF2B5EF4-FFF2-40B4-BE49-F238E27FC236}">
                      <a16:creationId xmlns:a16="http://schemas.microsoft.com/office/drawing/2014/main" id="{7B94FA34-FBBE-9253-0B80-8C2876F797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42329" y="1815676"/>
                  <a:ext cx="3131952" cy="20677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</p:grp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F83C107F-DB61-8F11-3CAE-AF7C2BB70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4281" y="2849551"/>
                <a:ext cx="712750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CCEB742-E3D4-84D9-0DA6-01DFBAC78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7031" y="1809645"/>
              <a:ext cx="3131952" cy="207981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5" name="Picture 1">
            <a:extLst>
              <a:ext uri="{FF2B5EF4-FFF2-40B4-BE49-F238E27FC236}">
                <a16:creationId xmlns:a16="http://schemas.microsoft.com/office/drawing/2014/main" id="{A2925613-4BA3-6ED2-EBC7-CD8E588E8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4726" y="4349115"/>
            <a:ext cx="3131952" cy="207002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25521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E193F7E-BAD8-DA48-CD0C-984F5B674A0D}"/>
              </a:ext>
            </a:extLst>
          </p:cNvPr>
          <p:cNvGrpSpPr/>
          <p:nvPr/>
        </p:nvGrpSpPr>
        <p:grpSpPr>
          <a:xfrm>
            <a:off x="605118" y="1513313"/>
            <a:ext cx="10959596" cy="1537727"/>
            <a:chOff x="537240" y="1560139"/>
            <a:chExt cx="10985996" cy="153772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577B60E-3372-788B-FB84-C0E5E4A85952}"/>
                </a:ext>
              </a:extLst>
            </p:cNvPr>
            <p:cNvSpPr/>
            <p:nvPr/>
          </p:nvSpPr>
          <p:spPr>
            <a:xfrm>
              <a:off x="541471" y="1869141"/>
              <a:ext cx="10981765" cy="1228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 i="0" dirty="0">
                  <a:solidFill>
                    <a:srgbClr val="222222"/>
                  </a:solidFill>
                  <a:effectLst/>
                  <a:latin typeface="Noto Sans KR"/>
                </a:rPr>
                <a:t>[</a:t>
              </a:r>
              <a:r>
                <a:rPr lang="en-US" altLang="ko-KR" sz="1600" b="1" i="0" dirty="0" err="1">
                  <a:solidFill>
                    <a:srgbClr val="222222"/>
                  </a:solidFill>
                  <a:effectLst/>
                  <a:latin typeface="Noto Sans KR"/>
                </a:rPr>
                <a:t>ImportError</a:t>
              </a:r>
              <a:r>
                <a:rPr lang="en-US" altLang="ko-KR" sz="1600" b="1" i="0" dirty="0">
                  <a:solidFill>
                    <a:srgbClr val="222222"/>
                  </a:solidFill>
                  <a:effectLst/>
                  <a:latin typeface="Noto Sans KR"/>
                </a:rPr>
                <a:t>: attempted relative import with no known parent package]</a:t>
              </a:r>
            </a:p>
            <a:p>
              <a:r>
                <a:rPr lang="ko-KR" altLang="en-US" sz="1600" b="1" dirty="0">
                  <a:solidFill>
                    <a:srgbClr val="222222"/>
                  </a:solidFill>
                  <a:latin typeface="Noto Sans KR"/>
                  <a:ea typeface="나눔스퀘어 Bold" panose="020B0600000101010101" pitchFamily="50" charset="-127"/>
                </a:rPr>
                <a:t>기존 코드에서 상대경로를 이용하여 </a:t>
              </a:r>
              <a:r>
                <a:rPr lang="en-US" altLang="ko-KR" sz="1600" b="1" dirty="0">
                  <a:solidFill>
                    <a:srgbClr val="222222"/>
                  </a:solidFill>
                  <a:latin typeface="Noto Sans KR"/>
                  <a:ea typeface="나눔스퀘어 Bold" panose="020B0600000101010101" pitchFamily="50" charset="-127"/>
                </a:rPr>
                <a:t>import </a:t>
              </a:r>
              <a:r>
                <a:rPr lang="ko-KR" altLang="en-US" sz="1600" b="1" dirty="0">
                  <a:solidFill>
                    <a:srgbClr val="222222"/>
                  </a:solidFill>
                  <a:latin typeface="Noto Sans KR"/>
                  <a:ea typeface="나눔스퀘어 Bold" panose="020B0600000101010101" pitchFamily="50" charset="-127"/>
                </a:rPr>
                <a:t>했으므로</a:t>
              </a:r>
              <a:r>
                <a:rPr lang="en-US" altLang="ko-KR" sz="1600" b="1" dirty="0">
                  <a:solidFill>
                    <a:srgbClr val="222222"/>
                  </a:solidFill>
                  <a:latin typeface="Noto Sans KR"/>
                  <a:ea typeface="나눔스퀘어 Bold" panose="020B0600000101010101" pitchFamily="50" charset="-127"/>
                </a:rPr>
                <a:t>,</a:t>
              </a:r>
            </a:p>
            <a:p>
              <a:r>
                <a:rPr lang="ko-KR" altLang="en-US" sz="1600" b="1" dirty="0">
                  <a:solidFill>
                    <a:srgbClr val="222222"/>
                  </a:solidFill>
                  <a:latin typeface="Noto Sans KR"/>
                  <a:ea typeface="나눔스퀘어 Bold" panose="020B0600000101010101" pitchFamily="50" charset="-127"/>
                </a:rPr>
                <a:t>실행하는 환경에 맞게 수정해 주는 것이 중요함</a:t>
              </a:r>
              <a:r>
                <a:rPr lang="en-US" altLang="ko-KR" sz="1600" b="1" dirty="0">
                  <a:solidFill>
                    <a:srgbClr val="222222"/>
                  </a:solidFill>
                  <a:latin typeface="Noto Sans KR"/>
                  <a:ea typeface="나눔스퀘어 Bold" panose="020B0600000101010101" pitchFamily="50" charset="-127"/>
                </a:rPr>
                <a:t>.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2BFF751-8531-0810-FD62-EFB35C3C9D6E}"/>
                </a:ext>
              </a:extLst>
            </p:cNvPr>
            <p:cNvSpPr/>
            <p:nvPr/>
          </p:nvSpPr>
          <p:spPr>
            <a:xfrm>
              <a:off x="537240" y="1560139"/>
              <a:ext cx="3025588" cy="3045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Import Error</a:t>
              </a:r>
              <a:endPara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D62865-DD88-0A2C-8BFB-56DFF4B96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7056" y="1916485"/>
              <a:ext cx="2619709" cy="1134035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36FBD40-7419-573C-B202-425DFF9165B0}"/>
              </a:ext>
            </a:extLst>
          </p:cNvPr>
          <p:cNvGrpSpPr/>
          <p:nvPr/>
        </p:nvGrpSpPr>
        <p:grpSpPr>
          <a:xfrm>
            <a:off x="2072495" y="3241362"/>
            <a:ext cx="3077257" cy="1537727"/>
            <a:chOff x="616202" y="3429000"/>
            <a:chExt cx="3077257" cy="153772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B1AE8B6-72DF-27ED-1ED0-A3DB93B95982}"/>
                </a:ext>
              </a:extLst>
            </p:cNvPr>
            <p:cNvGrpSpPr/>
            <p:nvPr/>
          </p:nvGrpSpPr>
          <p:grpSpPr>
            <a:xfrm>
              <a:off x="616202" y="3429000"/>
              <a:ext cx="3077257" cy="1537727"/>
              <a:chOff x="537240" y="1560139"/>
              <a:chExt cx="10985996" cy="1537727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9045514-75D7-3C69-73AD-5A1313A77933}"/>
                  </a:ext>
                </a:extLst>
              </p:cNvPr>
              <p:cNvSpPr/>
              <p:nvPr/>
            </p:nvSpPr>
            <p:spPr>
              <a:xfrm>
                <a:off x="541471" y="1869141"/>
                <a:ext cx="10981765" cy="12287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F856752-D7D0-F271-2675-E29DDCA88BFD}"/>
                  </a:ext>
                </a:extLst>
              </p:cNvPr>
              <p:cNvSpPr/>
              <p:nvPr/>
            </p:nvSpPr>
            <p:spPr>
              <a:xfrm>
                <a:off x="537240" y="1560139"/>
                <a:ext cx="5937447" cy="3045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styleTransfer.py</a:t>
                </a:r>
                <a:endPara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19CAB11-C3A1-FC75-B6D8-1D4CB6789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898" y="3942789"/>
              <a:ext cx="2305050" cy="819150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DA66D4-0288-76EF-7282-236882F2DCC5}"/>
              </a:ext>
            </a:extLst>
          </p:cNvPr>
          <p:cNvGrpSpPr/>
          <p:nvPr/>
        </p:nvGrpSpPr>
        <p:grpSpPr>
          <a:xfrm>
            <a:off x="5374339" y="3246825"/>
            <a:ext cx="4745166" cy="1537727"/>
            <a:chOff x="4020111" y="3429000"/>
            <a:chExt cx="4745166" cy="153772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2BF4EBD-2D71-D584-9A30-84EDA586ABAD}"/>
                </a:ext>
              </a:extLst>
            </p:cNvPr>
            <p:cNvGrpSpPr/>
            <p:nvPr/>
          </p:nvGrpSpPr>
          <p:grpSpPr>
            <a:xfrm>
              <a:off x="4020111" y="3429000"/>
              <a:ext cx="4745166" cy="1537727"/>
              <a:chOff x="537240" y="1560139"/>
              <a:chExt cx="10985996" cy="153772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CA70080-6434-4C36-C1F8-2CF283F67B45}"/>
                  </a:ext>
                </a:extLst>
              </p:cNvPr>
              <p:cNvSpPr/>
              <p:nvPr/>
            </p:nvSpPr>
            <p:spPr>
              <a:xfrm>
                <a:off x="541471" y="1869141"/>
                <a:ext cx="10981765" cy="12287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EA902DA-931D-F058-3899-9E8C21EBDF01}"/>
                  </a:ext>
                </a:extLst>
              </p:cNvPr>
              <p:cNvSpPr/>
              <p:nvPr/>
            </p:nvSpPr>
            <p:spPr>
              <a:xfrm>
                <a:off x="537240" y="1560139"/>
                <a:ext cx="3560790" cy="3045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st_helper.py</a:t>
                </a:r>
                <a:endPara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6F52CD2-8E6B-8E94-3E0C-F5F4CACA5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0929" y="3808919"/>
              <a:ext cx="3725356" cy="1086890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AB6B4D0-779C-C3E8-D566-FD5788513FAC}"/>
              </a:ext>
            </a:extLst>
          </p:cNvPr>
          <p:cNvGrpSpPr/>
          <p:nvPr/>
        </p:nvGrpSpPr>
        <p:grpSpPr>
          <a:xfrm>
            <a:off x="5374339" y="4985876"/>
            <a:ext cx="3595439" cy="1537727"/>
            <a:chOff x="635902" y="5113763"/>
            <a:chExt cx="3595439" cy="1537727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6B3113E-D83A-391B-E80A-D91E98903AB2}"/>
                </a:ext>
              </a:extLst>
            </p:cNvPr>
            <p:cNvGrpSpPr/>
            <p:nvPr/>
          </p:nvGrpSpPr>
          <p:grpSpPr>
            <a:xfrm>
              <a:off x="635902" y="5113763"/>
              <a:ext cx="3595439" cy="1537727"/>
              <a:chOff x="537237" y="1560139"/>
              <a:chExt cx="10985999" cy="1537727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28867CF-F4E1-7B8B-5FE5-A95C034DD11C}"/>
                  </a:ext>
                </a:extLst>
              </p:cNvPr>
              <p:cNvSpPr/>
              <p:nvPr/>
            </p:nvSpPr>
            <p:spPr>
              <a:xfrm>
                <a:off x="541471" y="1869141"/>
                <a:ext cx="10981765" cy="12287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F7BC61E-8F1B-8070-0D1A-4100DCB7098F}"/>
                  </a:ext>
                </a:extLst>
              </p:cNvPr>
              <p:cNvSpPr/>
              <p:nvPr/>
            </p:nvSpPr>
            <p:spPr>
              <a:xfrm>
                <a:off x="537237" y="1560139"/>
                <a:ext cx="6603276" cy="3045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stylize_objectives.py</a:t>
                </a:r>
                <a:endPara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34F0D3A-8DFA-EC42-B889-EA2EDC189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3176" y="5713277"/>
              <a:ext cx="2962275" cy="64770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6714C28-4263-5C45-D30C-F78D982938D5}"/>
              </a:ext>
            </a:extLst>
          </p:cNvPr>
          <p:cNvGrpSpPr/>
          <p:nvPr/>
        </p:nvGrpSpPr>
        <p:grpSpPr>
          <a:xfrm>
            <a:off x="2072495" y="4985876"/>
            <a:ext cx="3076905" cy="1537727"/>
            <a:chOff x="605118" y="4923123"/>
            <a:chExt cx="3076905" cy="1537727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C9804F2-33E5-02F3-2308-795FDA164954}"/>
                </a:ext>
              </a:extLst>
            </p:cNvPr>
            <p:cNvSpPr/>
            <p:nvPr/>
          </p:nvSpPr>
          <p:spPr>
            <a:xfrm>
              <a:off x="605951" y="5232126"/>
              <a:ext cx="3076072" cy="1228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AC35F9B-DDEE-D86D-8200-0E27C7A358AE}"/>
                </a:ext>
              </a:extLst>
            </p:cNvPr>
            <p:cNvSpPr/>
            <p:nvPr/>
          </p:nvSpPr>
          <p:spPr>
            <a:xfrm>
              <a:off x="605118" y="4923123"/>
              <a:ext cx="2041992" cy="3045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contextual_loss.py</a:t>
              </a:r>
              <a:endPara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E9709EA-3201-09BA-3715-6AE26EFB5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3437" y="5689324"/>
              <a:ext cx="1181100" cy="314325"/>
            </a:xfrm>
            <a:prstGeom prst="rect">
              <a:avLst/>
            </a:prstGeom>
          </p:spPr>
        </p:pic>
      </p:grpSp>
      <p:sp>
        <p:nvSpPr>
          <p:cNvPr id="52" name="제목 1">
            <a:extLst>
              <a:ext uri="{FF2B5EF4-FFF2-40B4-BE49-F238E27FC236}">
                <a16:creationId xmlns:a16="http://schemas.microsoft.com/office/drawing/2014/main" id="{7ECB7C1D-F2E4-677D-A2B0-5D761582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4" y="535454"/>
            <a:ext cx="3913095" cy="800287"/>
          </a:xfrm>
          <a:solidFill>
            <a:schemeClr val="bg1">
              <a:lumMod val="95000"/>
            </a:schemeClr>
          </a:solidFill>
          <a:ln w="254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발생 및 해결</a:t>
            </a:r>
          </a:p>
        </p:txBody>
      </p:sp>
    </p:spTree>
    <p:extLst>
      <p:ext uri="{BB962C8B-B14F-4D97-AF65-F5344CB8AC3E}">
        <p14:creationId xmlns:p14="http://schemas.microsoft.com/office/powerpoint/2010/main" val="441043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F9A388-B719-6421-AA2B-B43412681415}"/>
              </a:ext>
            </a:extLst>
          </p:cNvPr>
          <p:cNvGrpSpPr/>
          <p:nvPr/>
        </p:nvGrpSpPr>
        <p:grpSpPr>
          <a:xfrm>
            <a:off x="605117" y="1734769"/>
            <a:ext cx="10981765" cy="1537727"/>
            <a:chOff x="542364" y="3252695"/>
            <a:chExt cx="10981765" cy="153772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043C04F-E4E1-A025-6BA0-41FEF1B7724E}"/>
                </a:ext>
              </a:extLst>
            </p:cNvPr>
            <p:cNvGrpSpPr/>
            <p:nvPr/>
          </p:nvGrpSpPr>
          <p:grpSpPr>
            <a:xfrm>
              <a:off x="542364" y="3252695"/>
              <a:ext cx="10981765" cy="1537727"/>
              <a:chOff x="528252" y="1560139"/>
              <a:chExt cx="10994984" cy="1537727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92BDD87-D453-3850-FB41-CFD9585A8BCE}"/>
                  </a:ext>
                </a:extLst>
              </p:cNvPr>
              <p:cNvSpPr/>
              <p:nvPr/>
            </p:nvSpPr>
            <p:spPr>
              <a:xfrm>
                <a:off x="541471" y="1869141"/>
                <a:ext cx="10981765" cy="12287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b="1" i="0" dirty="0">
                    <a:solidFill>
                      <a:srgbClr val="222222"/>
                    </a:solidFill>
                    <a:effectLst/>
                    <a:latin typeface="Noto Sans KR"/>
                  </a:rPr>
                  <a:t>[</a:t>
                </a:r>
                <a:r>
                  <a:rPr lang="en-US" altLang="ko-KR" sz="1600" b="1" i="0" dirty="0" err="1">
                    <a:solidFill>
                      <a:srgbClr val="222222"/>
                    </a:solidFill>
                    <a:effectLst/>
                    <a:latin typeface="Noto Sans KR"/>
                  </a:rPr>
                  <a:t>AssertionError</a:t>
                </a:r>
                <a:r>
                  <a:rPr lang="en-US" altLang="ko-KR" sz="1600" b="1" i="0" dirty="0">
                    <a:solidFill>
                      <a:srgbClr val="222222"/>
                    </a:solidFill>
                    <a:effectLst/>
                    <a:latin typeface="Noto Sans KR"/>
                  </a:rPr>
                  <a:t>: Torch not compiled with CUDA enabled]</a:t>
                </a:r>
              </a:p>
              <a:p>
                <a:r>
                  <a:rPr lang="en-US" altLang="ko-KR" sz="1600" b="1" dirty="0">
                    <a:solidFill>
                      <a:srgbClr val="222222"/>
                    </a:solidFill>
                    <a:latin typeface="Noto Sans KR"/>
                    <a:ea typeface="나눔스퀘어 Bold" panose="020B0600000101010101" pitchFamily="50" charset="-127"/>
                  </a:rPr>
                  <a:t>CPU</a:t>
                </a:r>
                <a:r>
                  <a:rPr lang="ko-KR" altLang="en-US" sz="1600" b="1" dirty="0">
                    <a:solidFill>
                      <a:srgbClr val="222222"/>
                    </a:solidFill>
                    <a:latin typeface="Noto Sans KR"/>
                    <a:ea typeface="나눔스퀘어 Bold" panose="020B0600000101010101" pitchFamily="50" charset="-127"/>
                  </a:rPr>
                  <a:t> 전용 노트북에서 실행하였으므로</a:t>
                </a:r>
                <a:endParaRPr lang="en-US" altLang="ko-KR" sz="1600" b="1" dirty="0">
                  <a:solidFill>
                    <a:srgbClr val="222222"/>
                  </a:solidFill>
                  <a:latin typeface="Noto Sans KR"/>
                  <a:ea typeface="나눔스퀘어 Bold" panose="020B0600000101010101" pitchFamily="50" charset="-127"/>
                </a:endParaRPr>
              </a:p>
              <a:p>
                <a:r>
                  <a:rPr lang="en-US" altLang="ko-KR" sz="1600" b="1" dirty="0">
                    <a:solidFill>
                      <a:srgbClr val="222222"/>
                    </a:solidFill>
                    <a:latin typeface="Noto Sans KR"/>
                    <a:ea typeface="나눔스퀘어 Bold" panose="020B0600000101010101" pitchFamily="50" charset="-127"/>
                  </a:rPr>
                  <a:t>CUDA</a:t>
                </a:r>
                <a:r>
                  <a:rPr lang="ko-KR" altLang="en-US" sz="1600" b="1" dirty="0">
                    <a:solidFill>
                      <a:srgbClr val="222222"/>
                    </a:solidFill>
                    <a:latin typeface="Noto Sans KR"/>
                    <a:ea typeface="나눔스퀘어 Bold" panose="020B0600000101010101" pitchFamily="50" charset="-127"/>
                  </a:rPr>
                  <a:t>와 관련된 코드를 일부 수정함</a:t>
                </a:r>
                <a:r>
                  <a:rPr lang="en-US" altLang="ko-KR" sz="1600" b="1" dirty="0">
                    <a:solidFill>
                      <a:srgbClr val="222222"/>
                    </a:solidFill>
                    <a:latin typeface="Noto Sans KR"/>
                    <a:ea typeface="나눔스퀘어 Bold" panose="020B0600000101010101" pitchFamily="50" charset="-127"/>
                  </a:rPr>
                  <a:t>.</a:t>
                </a:r>
                <a:endPara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B982946-0AF1-70A5-9A2C-DAC9AC925418}"/>
                  </a:ext>
                </a:extLst>
              </p:cNvPr>
              <p:cNvSpPr/>
              <p:nvPr/>
            </p:nvSpPr>
            <p:spPr>
              <a:xfrm>
                <a:off x="528252" y="1560139"/>
                <a:ext cx="3025589" cy="3045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Assertion Error</a:t>
                </a:r>
                <a:endPara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1DAEBF2-9C5C-D028-220E-8D62CD40A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0464" y="3861735"/>
              <a:ext cx="5019675" cy="62865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16FD1DA-895A-AD9C-6142-801E26BB853A}"/>
              </a:ext>
            </a:extLst>
          </p:cNvPr>
          <p:cNvGrpSpPr/>
          <p:nvPr/>
        </p:nvGrpSpPr>
        <p:grpSpPr>
          <a:xfrm>
            <a:off x="605117" y="3585504"/>
            <a:ext cx="5673011" cy="2542614"/>
            <a:chOff x="605117" y="3239621"/>
            <a:chExt cx="5673011" cy="254261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BCB0FEC-00A2-D470-39BE-21071B9EAE1D}"/>
                </a:ext>
              </a:extLst>
            </p:cNvPr>
            <p:cNvSpPr/>
            <p:nvPr/>
          </p:nvSpPr>
          <p:spPr>
            <a:xfrm>
              <a:off x="607302" y="3548623"/>
              <a:ext cx="5670826" cy="2233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6C2EF0E-3554-3757-9C1C-9E4AADF8F72A}"/>
                </a:ext>
              </a:extLst>
            </p:cNvPr>
            <p:cNvSpPr/>
            <p:nvPr/>
          </p:nvSpPr>
          <p:spPr>
            <a:xfrm>
              <a:off x="605117" y="3239621"/>
              <a:ext cx="2317377" cy="3045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stylize_objectives.py</a:t>
              </a:r>
              <a:endPara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62CBC29-3B2C-DC39-657E-5335F14EE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754" y="3705507"/>
              <a:ext cx="3590925" cy="67627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9C387A6-6A1F-75DE-B106-8F0333F70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754" y="4538666"/>
              <a:ext cx="5343246" cy="1090145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3361AE2-4530-30AF-6B6C-FC223FD26F1B}"/>
              </a:ext>
            </a:extLst>
          </p:cNvPr>
          <p:cNvGrpSpPr/>
          <p:nvPr/>
        </p:nvGrpSpPr>
        <p:grpSpPr>
          <a:xfrm>
            <a:off x="6463429" y="3582751"/>
            <a:ext cx="5161117" cy="2542613"/>
            <a:chOff x="6463429" y="3236868"/>
            <a:chExt cx="5161117" cy="254261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BFD6E94-D4A3-325F-DC72-09A823188202}"/>
                </a:ext>
              </a:extLst>
            </p:cNvPr>
            <p:cNvGrpSpPr/>
            <p:nvPr/>
          </p:nvGrpSpPr>
          <p:grpSpPr>
            <a:xfrm>
              <a:off x="6463429" y="3236868"/>
              <a:ext cx="5161117" cy="2542613"/>
              <a:chOff x="6423580" y="3239621"/>
              <a:chExt cx="5161117" cy="2542613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993B97-5D27-129D-B4D8-FF7916FA6895}"/>
                  </a:ext>
                </a:extLst>
              </p:cNvPr>
              <p:cNvSpPr/>
              <p:nvPr/>
            </p:nvSpPr>
            <p:spPr>
              <a:xfrm>
                <a:off x="6424412" y="3548623"/>
                <a:ext cx="5160285" cy="22336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4806C23-2594-A7BA-F419-611151FEF974}"/>
                  </a:ext>
                </a:extLst>
              </p:cNvPr>
              <p:cNvSpPr/>
              <p:nvPr/>
            </p:nvSpPr>
            <p:spPr>
              <a:xfrm>
                <a:off x="6423580" y="3239621"/>
                <a:ext cx="1286019" cy="3045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utils.py</a:t>
                </a:r>
                <a:endPara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3AD3BDE-8EE0-8C04-A597-BBA3A32C6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2315" y="3633975"/>
              <a:ext cx="2924175" cy="2057400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E311DA83-679E-81A8-83DF-618CCDB4D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4" y="535454"/>
            <a:ext cx="3913095" cy="800287"/>
          </a:xfrm>
          <a:solidFill>
            <a:schemeClr val="bg1">
              <a:lumMod val="95000"/>
            </a:schemeClr>
          </a:solidFill>
          <a:ln w="254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발생 및 해결</a:t>
            </a:r>
          </a:p>
        </p:txBody>
      </p:sp>
    </p:spTree>
    <p:extLst>
      <p:ext uri="{BB962C8B-B14F-4D97-AF65-F5344CB8AC3E}">
        <p14:creationId xmlns:p14="http://schemas.microsoft.com/office/powerpoint/2010/main" val="1429036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B067730-A5D8-B58C-721E-5C3FC03EEB8D}"/>
              </a:ext>
            </a:extLst>
          </p:cNvPr>
          <p:cNvGrpSpPr/>
          <p:nvPr/>
        </p:nvGrpSpPr>
        <p:grpSpPr>
          <a:xfrm>
            <a:off x="605117" y="1441860"/>
            <a:ext cx="10981766" cy="1537729"/>
            <a:chOff x="605117" y="4918259"/>
            <a:chExt cx="10981766" cy="153772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C35DD5E-4BAF-19ED-B37B-45A47FE37CE2}"/>
                </a:ext>
              </a:extLst>
            </p:cNvPr>
            <p:cNvGrpSpPr/>
            <p:nvPr/>
          </p:nvGrpSpPr>
          <p:grpSpPr>
            <a:xfrm>
              <a:off x="605117" y="4918259"/>
              <a:ext cx="10981766" cy="1537729"/>
              <a:chOff x="528252" y="1560137"/>
              <a:chExt cx="10994984" cy="1537729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C4B540-E3A9-AC46-BE5A-C69C06927DA8}"/>
                  </a:ext>
                </a:extLst>
              </p:cNvPr>
              <p:cNvSpPr/>
              <p:nvPr/>
            </p:nvSpPr>
            <p:spPr>
              <a:xfrm>
                <a:off x="541471" y="1869141"/>
                <a:ext cx="10981765" cy="12287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dirty="0" err="1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Imageio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버전 오류로 이미지 처리에 문제가 발생함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</a:p>
              <a:p>
                <a:r>
                  <a:rPr lang="en-US" altLang="ko-KR" sz="16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Import imageio.v3 as </a:t>
                </a:r>
                <a:r>
                  <a:rPr lang="en-US" altLang="ko-KR" sz="1600" dirty="0" err="1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iio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 추가한 뒤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</a:t>
                </a:r>
              </a:p>
              <a:p>
                <a:r>
                  <a:rPr lang="en-US" altLang="ko-KR" sz="1600" dirty="0" err="1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iio.imread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로 수정하여 이미지를 정상적으로 </a:t>
                </a:r>
                <a:r>
                  <a:rPr lang="ko-KR" altLang="en-US" sz="1600" dirty="0" err="1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로드함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673AB9B-20C7-81FF-5B96-28F8BA337879}"/>
                  </a:ext>
                </a:extLst>
              </p:cNvPr>
              <p:cNvSpPr/>
              <p:nvPr/>
            </p:nvSpPr>
            <p:spPr>
              <a:xfrm>
                <a:off x="528252" y="1560137"/>
                <a:ext cx="3025589" cy="304521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Imageio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Error</a:t>
                </a:r>
                <a:endPara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00A6142-590E-5BC7-23E4-A1DB5810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7868" y="5584450"/>
              <a:ext cx="2105025" cy="51435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173A665-4861-8051-6B4E-2B95B2CA6E03}"/>
              </a:ext>
            </a:extLst>
          </p:cNvPr>
          <p:cNvGrpSpPr/>
          <p:nvPr/>
        </p:nvGrpSpPr>
        <p:grpSpPr>
          <a:xfrm>
            <a:off x="1566880" y="3081780"/>
            <a:ext cx="9330397" cy="1707561"/>
            <a:chOff x="1570472" y="3260773"/>
            <a:chExt cx="9330397" cy="170756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09E644E-207F-EC5F-2846-48F81AEB3184}"/>
                </a:ext>
              </a:extLst>
            </p:cNvPr>
            <p:cNvSpPr/>
            <p:nvPr/>
          </p:nvSpPr>
          <p:spPr>
            <a:xfrm>
              <a:off x="1574064" y="3569776"/>
              <a:ext cx="9326805" cy="13985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62B7560-E744-1F35-41C1-3CD57D196B15}"/>
                </a:ext>
              </a:extLst>
            </p:cNvPr>
            <p:cNvSpPr/>
            <p:nvPr/>
          </p:nvSpPr>
          <p:spPr>
            <a:xfrm>
              <a:off x="1570472" y="3260773"/>
              <a:ext cx="1818188" cy="3045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styleTransfer.py</a:t>
              </a:r>
              <a:endPara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B784207-45F3-DD2F-73FA-5B534E57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0937" y="3731879"/>
              <a:ext cx="7573058" cy="1074352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ACB0CDF-5565-6DC3-4E94-C2F499E95BBB}"/>
              </a:ext>
            </a:extLst>
          </p:cNvPr>
          <p:cNvGrpSpPr/>
          <p:nvPr/>
        </p:nvGrpSpPr>
        <p:grpSpPr>
          <a:xfrm>
            <a:off x="1566880" y="4941942"/>
            <a:ext cx="9326805" cy="1707561"/>
            <a:chOff x="1570472" y="5028707"/>
            <a:chExt cx="9326805" cy="170756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94646D1-E79B-1480-7178-1CECEF8CB02B}"/>
                </a:ext>
              </a:extLst>
            </p:cNvPr>
            <p:cNvGrpSpPr/>
            <p:nvPr/>
          </p:nvGrpSpPr>
          <p:grpSpPr>
            <a:xfrm>
              <a:off x="1570472" y="5028707"/>
              <a:ext cx="9326805" cy="1707561"/>
              <a:chOff x="2338954" y="3260773"/>
              <a:chExt cx="5161117" cy="1707561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600B630-D387-0159-7012-AACAA5DDB4DA}"/>
                  </a:ext>
                </a:extLst>
              </p:cNvPr>
              <p:cNvSpPr/>
              <p:nvPr/>
            </p:nvSpPr>
            <p:spPr>
              <a:xfrm>
                <a:off x="2339786" y="3569776"/>
                <a:ext cx="5160285" cy="13985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ABBB92B-B8A8-02EB-E176-50383A19A3D0}"/>
                  </a:ext>
                </a:extLst>
              </p:cNvPr>
              <p:cNvSpPr/>
              <p:nvPr/>
            </p:nvSpPr>
            <p:spPr>
              <a:xfrm>
                <a:off x="2338954" y="3260773"/>
                <a:ext cx="631090" cy="3045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utils.py</a:t>
                </a:r>
                <a:endPara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40BB7B6-5040-39BB-8FAE-16537D3916DC}"/>
                </a:ext>
              </a:extLst>
            </p:cNvPr>
            <p:cNvGrpSpPr/>
            <p:nvPr/>
          </p:nvGrpSpPr>
          <p:grpSpPr>
            <a:xfrm>
              <a:off x="2163135" y="5642911"/>
              <a:ext cx="7878931" cy="788156"/>
              <a:chOff x="1740196" y="5635499"/>
              <a:chExt cx="7878931" cy="788156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315E6AF1-8B2C-8A2E-771C-8621EA5DC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0196" y="5673568"/>
                <a:ext cx="4277094" cy="750087"/>
              </a:xfrm>
              <a:prstGeom prst="rect">
                <a:avLst/>
              </a:prstGeom>
            </p:spPr>
          </p:pic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A628A2C5-2DC7-7FBD-239D-6DD8191191CC}"/>
                  </a:ext>
                </a:extLst>
              </p:cNvPr>
              <p:cNvGrpSpPr/>
              <p:nvPr/>
            </p:nvGrpSpPr>
            <p:grpSpPr>
              <a:xfrm>
                <a:off x="6102601" y="5635499"/>
                <a:ext cx="3516526" cy="758820"/>
                <a:chOff x="6102601" y="5635499"/>
                <a:chExt cx="3516526" cy="758820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C4BC634D-3857-20B5-E826-1189AFDAC4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74711" y="6067196"/>
                  <a:ext cx="3444416" cy="327123"/>
                </a:xfrm>
                <a:prstGeom prst="rect">
                  <a:avLst/>
                </a:prstGeom>
              </p:spPr>
            </p:pic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C44C6A95-5DE4-8B4B-107E-1A4CE48418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601" y="5635499"/>
                  <a:ext cx="2203268" cy="413113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제목 1">
            <a:extLst>
              <a:ext uri="{FF2B5EF4-FFF2-40B4-BE49-F238E27FC236}">
                <a16:creationId xmlns:a16="http://schemas.microsoft.com/office/drawing/2014/main" id="{E808B698-1B67-DCA1-F4F8-E14E35146FE3}"/>
              </a:ext>
            </a:extLst>
          </p:cNvPr>
          <p:cNvSpPr txBox="1">
            <a:spLocks/>
          </p:cNvSpPr>
          <p:nvPr/>
        </p:nvSpPr>
        <p:spPr>
          <a:xfrm>
            <a:off x="542364" y="535454"/>
            <a:ext cx="3913095" cy="8002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발생 및 해결</a:t>
            </a:r>
            <a:endParaRPr lang="ko-KR" altLang="en-US" sz="32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243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EC8DE4C-E504-6319-078A-340BBC95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4" y="535454"/>
            <a:ext cx="5553636" cy="800287"/>
          </a:xfrm>
          <a:solidFill>
            <a:schemeClr val="bg1">
              <a:lumMod val="95000"/>
            </a:schemeClr>
          </a:solidFill>
          <a:ln w="254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분석 및 논의</a:t>
            </a:r>
            <a:r>
              <a:rPr lang="en-US" altLang="ko-KR" sz="32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F07F28-E4CC-366F-40D7-E0F80A51D066}"/>
              </a:ext>
            </a:extLst>
          </p:cNvPr>
          <p:cNvGrpSpPr/>
          <p:nvPr/>
        </p:nvGrpSpPr>
        <p:grpSpPr>
          <a:xfrm>
            <a:off x="712695" y="1550894"/>
            <a:ext cx="5069542" cy="4778189"/>
            <a:chOff x="542365" y="1550894"/>
            <a:chExt cx="5069542" cy="477818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BB8AAAE-7C89-01F1-1F4A-A0287B8D6FB6}"/>
                </a:ext>
              </a:extLst>
            </p:cNvPr>
            <p:cNvSpPr/>
            <p:nvPr/>
          </p:nvSpPr>
          <p:spPr>
            <a:xfrm>
              <a:off x="542365" y="1783977"/>
              <a:ext cx="5069542" cy="45451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B760B30-2754-5CED-22C1-2D55A1E5B348}"/>
                </a:ext>
              </a:extLst>
            </p:cNvPr>
            <p:cNvSpPr/>
            <p:nvPr/>
          </p:nvSpPr>
          <p:spPr>
            <a:xfrm>
              <a:off x="672353" y="1550894"/>
              <a:ext cx="2088776" cy="42134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결과 분석 및 논의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2C615C-70A9-094F-9D73-991083A4165A}"/>
              </a:ext>
            </a:extLst>
          </p:cNvPr>
          <p:cNvGrpSpPr/>
          <p:nvPr/>
        </p:nvGrpSpPr>
        <p:grpSpPr>
          <a:xfrm>
            <a:off x="6409765" y="1550894"/>
            <a:ext cx="5069542" cy="4778189"/>
            <a:chOff x="6580093" y="1550894"/>
            <a:chExt cx="5069542" cy="47781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66CFA5B-1449-1F70-2AB6-AE84A340FB8A}"/>
                </a:ext>
              </a:extLst>
            </p:cNvPr>
            <p:cNvSpPr/>
            <p:nvPr/>
          </p:nvSpPr>
          <p:spPr>
            <a:xfrm>
              <a:off x="6580093" y="1783977"/>
              <a:ext cx="5069542" cy="45451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l" latinLnBrk="0">
                <a:buFont typeface="Arial" panose="020B0604020202020204" pitchFamily="34" charset="0"/>
                <a:buChar char="•"/>
              </a:pPr>
              <a:r>
                <a:rPr lang="ko-KR" altLang="en-US" b="0" i="0" dirty="0">
                  <a:solidFill>
                    <a:schemeClr val="bg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딥러닝 기반 스타일 변환 기법을 활용한 인공 달 지형 영상 데이터 생성 방안에 관한 연구 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(2022)</a:t>
              </a:r>
              <a:endParaRPr lang="en-US" altLang="ko-KR" b="1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 algn="l" latinLnBrk="0">
                <a:buFont typeface="Arial" panose="020B0604020202020204" pitchFamily="34" charset="0"/>
                <a:buChar char="•"/>
              </a:pPr>
              <a:endParaRPr lang="en-US" altLang="ko-KR" b="1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 algn="l" latinLnBrk="0">
                <a:buFont typeface="Arial" panose="020B0604020202020204" pitchFamily="34" charset="0"/>
                <a:buChar char="•"/>
              </a:pPr>
              <a:r>
                <a:rPr lang="ko-KR" altLang="en-US" b="1" i="0" dirty="0">
                  <a:solidFill>
                    <a:schemeClr val="bg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인공지능 스타일 전이를 활용한 발레 </a:t>
              </a:r>
              <a:r>
                <a:rPr lang="en-US" altLang="ko-KR" b="1" i="0" dirty="0">
                  <a:solidFill>
                    <a:schemeClr val="bg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〈</a:t>
              </a:r>
              <a:r>
                <a:rPr lang="ko-KR" altLang="en-US" b="1" i="0" dirty="0" err="1">
                  <a:solidFill>
                    <a:schemeClr val="bg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지젤</a:t>
              </a:r>
              <a:r>
                <a:rPr lang="en-US" altLang="ko-KR" b="1" i="0" dirty="0">
                  <a:solidFill>
                    <a:schemeClr val="bg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〉</a:t>
              </a:r>
              <a:r>
                <a:rPr lang="ko-KR" altLang="en-US" b="1" i="0" dirty="0">
                  <a:solidFill>
                    <a:schemeClr val="bg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 대한 공연예술의 시각화 연구 </a:t>
              </a:r>
              <a:r>
                <a:rPr lang="en-US" altLang="ko-KR" b="1" i="0" dirty="0">
                  <a:solidFill>
                    <a:schemeClr val="bg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(2021)</a:t>
              </a:r>
            </a:p>
            <a:p>
              <a:pPr marL="285750" indent="-285750" algn="l" latinLnBrk="0">
                <a:buFont typeface="Arial" panose="020B0604020202020204" pitchFamily="34" charset="0"/>
                <a:buChar char="•"/>
              </a:pPr>
              <a:endParaRPr lang="en-US" altLang="ko-KR" b="1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 algn="l" latinLnBrk="0">
                <a:buFont typeface="Arial" panose="020B0604020202020204" pitchFamily="34" charset="0"/>
                <a:buChar char="•"/>
              </a:pPr>
              <a:r>
                <a:rPr lang="ko-KR" altLang="en-US" b="0" i="0" dirty="0">
                  <a:solidFill>
                    <a:schemeClr val="bg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스타일 </a:t>
              </a:r>
              <a:r>
                <a:rPr lang="ko-KR" altLang="en-US" b="0" i="0" dirty="0" err="1">
                  <a:solidFill>
                    <a:schemeClr val="bg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트랜스퍼를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활용한 평면도 해석 프로세스의 범용성 강화</a:t>
              </a:r>
              <a:r>
                <a:rPr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(2019)</a:t>
              </a:r>
            </a:p>
            <a:p>
              <a:pPr marL="285750" indent="-285750" algn="l" latinLnBrk="0">
                <a:buFont typeface="Arial" panose="020B0604020202020204" pitchFamily="34" charset="0"/>
                <a:buChar char="•"/>
              </a:pPr>
              <a:endParaRPr lang="en-US" altLang="ko-KR" b="1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 latinLnBrk="0">
                <a:buFont typeface="Arial" panose="020B0604020202020204" pitchFamily="34" charset="0"/>
                <a:buChar char="•"/>
              </a:pPr>
              <a:r>
                <a:rPr lang="en-US" altLang="ko-KR" b="1" i="0" dirty="0">
                  <a:solidFill>
                    <a:schemeClr val="bg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Style Transfer</a:t>
              </a:r>
              <a:r>
                <a:rPr lang="ko-KR" altLang="en-US" b="1" i="0" dirty="0">
                  <a:solidFill>
                    <a:schemeClr val="bg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이용한 주행 중인 이동체에서의 야간 차량 인식률 향상 방식</a:t>
              </a:r>
              <a:r>
                <a:rPr lang="en-US" altLang="ko-KR" b="1" i="0" dirty="0">
                  <a:solidFill>
                    <a:schemeClr val="bg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(2019)</a:t>
              </a:r>
              <a:endParaRPr lang="ko-KR" altLang="en-US" b="1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26193F-B610-683C-73B5-DB4FA104DAAB}"/>
                </a:ext>
              </a:extLst>
            </p:cNvPr>
            <p:cNvSpPr/>
            <p:nvPr/>
          </p:nvSpPr>
          <p:spPr>
            <a:xfrm>
              <a:off x="6710081" y="1550894"/>
              <a:ext cx="2088776" cy="4213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활용방안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1625442-19AB-D941-588C-C3B445E9FD78}"/>
              </a:ext>
            </a:extLst>
          </p:cNvPr>
          <p:cNvGrpSpPr/>
          <p:nvPr/>
        </p:nvGrpSpPr>
        <p:grpSpPr>
          <a:xfrm>
            <a:off x="842683" y="2093882"/>
            <a:ext cx="2968079" cy="4032872"/>
            <a:chOff x="976357" y="2205319"/>
            <a:chExt cx="2968079" cy="4032872"/>
          </a:xfrm>
        </p:grpSpPr>
        <p:pic>
          <p:nvPicPr>
            <p:cNvPr id="14" name="Picture 18">
              <a:extLst>
                <a:ext uri="{FF2B5EF4-FFF2-40B4-BE49-F238E27FC236}">
                  <a16:creationId xmlns:a16="http://schemas.microsoft.com/office/drawing/2014/main" id="{908DEE38-8656-442F-A39F-4A3EE5D31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3324" y="2205319"/>
              <a:ext cx="2961112" cy="197099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5" name="Picture 20">
              <a:extLst>
                <a:ext uri="{FF2B5EF4-FFF2-40B4-BE49-F238E27FC236}">
                  <a16:creationId xmlns:a16="http://schemas.microsoft.com/office/drawing/2014/main" id="{F04407B6-E8DF-2908-BE64-7F8411181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357" y="4267201"/>
              <a:ext cx="2968079" cy="197099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392264-1B66-8A12-7687-CE5367B20127}"/>
              </a:ext>
            </a:extLst>
          </p:cNvPr>
          <p:cNvSpPr/>
          <p:nvPr/>
        </p:nvSpPr>
        <p:spPr>
          <a:xfrm>
            <a:off x="4030017" y="3393141"/>
            <a:ext cx="1532964" cy="66338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화질 저하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D86089-7F48-374B-244A-2307379D71CC}"/>
              </a:ext>
            </a:extLst>
          </p:cNvPr>
          <p:cNvSpPr/>
          <p:nvPr/>
        </p:nvSpPr>
        <p:spPr>
          <a:xfrm>
            <a:off x="4030017" y="4155764"/>
            <a:ext cx="1532964" cy="66338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디테일 손실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003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D55EB6-3255-B852-7666-F91C2E4EF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26379" y="2039635"/>
            <a:ext cx="2139241" cy="277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2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336E985-CC7C-B20A-67C8-FEFC4C0E1729}"/>
              </a:ext>
            </a:extLst>
          </p:cNvPr>
          <p:cNvSpPr txBox="1">
            <a:spLocks/>
          </p:cNvSpPr>
          <p:nvPr/>
        </p:nvSpPr>
        <p:spPr>
          <a:xfrm>
            <a:off x="918881" y="535454"/>
            <a:ext cx="1402977" cy="8002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ko-KR" altLang="en-US" sz="32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FA6EDE-E617-4809-2A92-7C9BAE952F79}"/>
              </a:ext>
            </a:extLst>
          </p:cNvPr>
          <p:cNvGrpSpPr/>
          <p:nvPr/>
        </p:nvGrpSpPr>
        <p:grpSpPr>
          <a:xfrm>
            <a:off x="1828799" y="1837764"/>
            <a:ext cx="8534401" cy="4045325"/>
            <a:chOff x="1828798" y="1909482"/>
            <a:chExt cx="8534401" cy="404532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6DD535C-4CC4-DFE3-9C99-D9CBEDD8C55B}"/>
                </a:ext>
              </a:extLst>
            </p:cNvPr>
            <p:cNvGrpSpPr/>
            <p:nvPr/>
          </p:nvGrpSpPr>
          <p:grpSpPr>
            <a:xfrm>
              <a:off x="1828799" y="1909482"/>
              <a:ext cx="8534400" cy="3180231"/>
              <a:chOff x="1828799" y="1909482"/>
              <a:chExt cx="8534400" cy="318023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6EC3739-7377-95E6-9148-954A8F820BC2}"/>
                  </a:ext>
                </a:extLst>
              </p:cNvPr>
              <p:cNvGrpSpPr/>
              <p:nvPr/>
            </p:nvGrpSpPr>
            <p:grpSpPr>
              <a:xfrm>
                <a:off x="1828799" y="1909482"/>
                <a:ext cx="8534400" cy="1447800"/>
                <a:chOff x="1828799" y="1909482"/>
                <a:chExt cx="8534400" cy="1447800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6326A237-4EFC-93CC-43E6-05A552E5638A}"/>
                    </a:ext>
                  </a:extLst>
                </p:cNvPr>
                <p:cNvSpPr/>
                <p:nvPr/>
              </p:nvSpPr>
              <p:spPr>
                <a:xfrm>
                  <a:off x="1828800" y="1909482"/>
                  <a:ext cx="8534399" cy="582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400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기술 내용 설명</a:t>
                  </a: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3F2692D5-56A5-402F-1C95-CD6D8AEB920E}"/>
                    </a:ext>
                  </a:extLst>
                </p:cNvPr>
                <p:cNvSpPr/>
                <p:nvPr/>
              </p:nvSpPr>
              <p:spPr>
                <a:xfrm>
                  <a:off x="1828799" y="2774576"/>
                  <a:ext cx="8534399" cy="582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400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코드 분석</a:t>
                  </a: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92DD888-B794-5FFE-E121-548D69DECF22}"/>
                  </a:ext>
                </a:extLst>
              </p:cNvPr>
              <p:cNvGrpSpPr/>
              <p:nvPr/>
            </p:nvGrpSpPr>
            <p:grpSpPr>
              <a:xfrm>
                <a:off x="1828799" y="3641913"/>
                <a:ext cx="8534400" cy="1447800"/>
                <a:chOff x="1828799" y="1909482"/>
                <a:chExt cx="8534400" cy="1447800"/>
              </a:xfrm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9365BD92-A8E8-6BF4-32CB-B2CB0B2252A8}"/>
                    </a:ext>
                  </a:extLst>
                </p:cNvPr>
                <p:cNvSpPr/>
                <p:nvPr/>
              </p:nvSpPr>
              <p:spPr>
                <a:xfrm>
                  <a:off x="1828800" y="1909482"/>
                  <a:ext cx="8534399" cy="582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400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수행 결과</a:t>
                  </a: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37AA8F8F-F4EE-726D-3F29-AF0E1C2D011D}"/>
                    </a:ext>
                  </a:extLst>
                </p:cNvPr>
                <p:cNvSpPr/>
                <p:nvPr/>
              </p:nvSpPr>
              <p:spPr>
                <a:xfrm>
                  <a:off x="1828799" y="2774576"/>
                  <a:ext cx="8534399" cy="58270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400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문제 발생 및 해결</a:t>
                  </a:r>
                </a:p>
              </p:txBody>
            </p:sp>
          </p:grp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19D5172-5A32-5D53-96C1-075878E1BF33}"/>
                </a:ext>
              </a:extLst>
            </p:cNvPr>
            <p:cNvSpPr/>
            <p:nvPr/>
          </p:nvSpPr>
          <p:spPr>
            <a:xfrm>
              <a:off x="1828798" y="5372101"/>
              <a:ext cx="8534399" cy="5827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 분석 및 논의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7328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EC8DE4C-E504-6319-078A-340BBC95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4" y="535454"/>
            <a:ext cx="3536577" cy="800287"/>
          </a:xfrm>
          <a:solidFill>
            <a:schemeClr val="bg1">
              <a:lumMod val="95000"/>
            </a:schemeClr>
          </a:solidFill>
          <a:ln w="254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내용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1F8BAE-7483-C682-D7C9-40F818046563}"/>
              </a:ext>
            </a:extLst>
          </p:cNvPr>
          <p:cNvSpPr/>
          <p:nvPr/>
        </p:nvSpPr>
        <p:spPr>
          <a:xfrm>
            <a:off x="4253753" y="717176"/>
            <a:ext cx="7395883" cy="4303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Style Transfer by Relaxed Optimal Transport and Self-Similarity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573A8A-F779-13E9-3B47-96B51BD92CB1}"/>
              </a:ext>
            </a:extLst>
          </p:cNvPr>
          <p:cNvSpPr/>
          <p:nvPr/>
        </p:nvSpPr>
        <p:spPr>
          <a:xfrm>
            <a:off x="542364" y="1783977"/>
            <a:ext cx="11107271" cy="45451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C1C99F-4A25-3C75-4018-2C61C4BB10E8}"/>
              </a:ext>
            </a:extLst>
          </p:cNvPr>
          <p:cNvSpPr/>
          <p:nvPr/>
        </p:nvSpPr>
        <p:spPr>
          <a:xfrm>
            <a:off x="672353" y="1550894"/>
            <a:ext cx="2088776" cy="4213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Style Transfer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64725B-E784-E4D3-2361-1D7DA9346582}"/>
              </a:ext>
            </a:extLst>
          </p:cNvPr>
          <p:cNvGrpSpPr/>
          <p:nvPr/>
        </p:nvGrpSpPr>
        <p:grpSpPr>
          <a:xfrm>
            <a:off x="878541" y="2309078"/>
            <a:ext cx="5374343" cy="3495523"/>
            <a:chOff x="672353" y="2402898"/>
            <a:chExt cx="5374343" cy="3495523"/>
          </a:xfrm>
        </p:grpSpPr>
        <p:pic>
          <p:nvPicPr>
            <p:cNvPr id="6" name="Picture 14">
              <a:extLst>
                <a:ext uri="{FF2B5EF4-FFF2-40B4-BE49-F238E27FC236}">
                  <a16:creationId xmlns:a16="http://schemas.microsoft.com/office/drawing/2014/main" id="{20954A78-0BD6-9D04-B713-0200D3272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353" y="2402898"/>
              <a:ext cx="2622177" cy="349490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" name="Picture 16">
              <a:extLst>
                <a:ext uri="{FF2B5EF4-FFF2-40B4-BE49-F238E27FC236}">
                  <a16:creationId xmlns:a16="http://schemas.microsoft.com/office/drawing/2014/main" id="{7A155469-B2E3-5F81-2349-303B68310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4519" y="2402898"/>
              <a:ext cx="2622177" cy="3495523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F327C7-6094-6407-D855-7BF60AB958B4}"/>
              </a:ext>
            </a:extLst>
          </p:cNvPr>
          <p:cNvSpPr/>
          <p:nvPr/>
        </p:nvSpPr>
        <p:spPr>
          <a:xfrm>
            <a:off x="7314080" y="2309078"/>
            <a:ext cx="3999379" cy="34949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그대로 유지하면서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변경하는 기법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423FCA7-621D-9064-08EE-6C0FFF41AE82}"/>
              </a:ext>
            </a:extLst>
          </p:cNvPr>
          <p:cNvSpPr/>
          <p:nvPr/>
        </p:nvSpPr>
        <p:spPr>
          <a:xfrm>
            <a:off x="6382873" y="3702424"/>
            <a:ext cx="797856" cy="555811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12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EC8DE4C-E504-6319-078A-340BBC95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4" y="535454"/>
            <a:ext cx="3536577" cy="800287"/>
          </a:xfrm>
          <a:solidFill>
            <a:schemeClr val="bg1">
              <a:lumMod val="95000"/>
            </a:schemeClr>
          </a:solidFill>
          <a:ln w="254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내용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1F8BAE-7483-C682-D7C9-40F818046563}"/>
              </a:ext>
            </a:extLst>
          </p:cNvPr>
          <p:cNvSpPr/>
          <p:nvPr/>
        </p:nvSpPr>
        <p:spPr>
          <a:xfrm>
            <a:off x="4253753" y="717176"/>
            <a:ext cx="7395883" cy="4303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Style Transfer by Relaxed Optimal Transport and Self-Similarity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573A8A-F779-13E9-3B47-96B51BD92CB1}"/>
              </a:ext>
            </a:extLst>
          </p:cNvPr>
          <p:cNvSpPr/>
          <p:nvPr/>
        </p:nvSpPr>
        <p:spPr>
          <a:xfrm>
            <a:off x="542364" y="1783977"/>
            <a:ext cx="11107271" cy="45451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C1C99F-4A25-3C75-4018-2C61C4BB10E8}"/>
              </a:ext>
            </a:extLst>
          </p:cNvPr>
          <p:cNvSpPr/>
          <p:nvPr/>
        </p:nvSpPr>
        <p:spPr>
          <a:xfrm>
            <a:off x="672353" y="1550894"/>
            <a:ext cx="2088776" cy="4213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STROTSS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C01277-7866-1EE7-7570-B48AEBCEBD45}"/>
              </a:ext>
            </a:extLst>
          </p:cNvPr>
          <p:cNvGrpSpPr/>
          <p:nvPr/>
        </p:nvGrpSpPr>
        <p:grpSpPr>
          <a:xfrm>
            <a:off x="932889" y="2072440"/>
            <a:ext cx="10326220" cy="1625564"/>
            <a:chOff x="932890" y="2063768"/>
            <a:chExt cx="10326220" cy="162556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0EF450E-452B-17F4-74F3-C38225E04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2890" y="2324100"/>
              <a:ext cx="4248150" cy="1104900"/>
            </a:xfrm>
            <a:prstGeom prst="rect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E1A655C-0F4C-DF6B-2A78-CD9092508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3501" y="2063768"/>
              <a:ext cx="5655609" cy="1625564"/>
            </a:xfrm>
            <a:prstGeom prst="rect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</p:pic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6CF945D-302E-8D92-B2E3-B5C37E7CBA48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181039" y="2885222"/>
            <a:ext cx="422461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1AD9044-2544-7323-3B5F-B5757538784A}"/>
              </a:ext>
            </a:extLst>
          </p:cNvPr>
          <p:cNvGrpSpPr/>
          <p:nvPr/>
        </p:nvGrpSpPr>
        <p:grpSpPr>
          <a:xfrm>
            <a:off x="1140757" y="3729897"/>
            <a:ext cx="4453778" cy="2242263"/>
            <a:chOff x="1140757" y="3729897"/>
            <a:chExt cx="4453778" cy="224226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07235D2-59A7-8602-7433-AB7C5AD12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935832" y="2934822"/>
              <a:ext cx="2242263" cy="3832413"/>
            </a:xfrm>
            <a:prstGeom prst="rect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7982268-DA0C-6564-44BC-7A4E1202DC74}"/>
                </a:ext>
              </a:extLst>
            </p:cNvPr>
            <p:cNvSpPr/>
            <p:nvPr/>
          </p:nvSpPr>
          <p:spPr>
            <a:xfrm>
              <a:off x="3998817" y="5621828"/>
              <a:ext cx="1595718" cy="30550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Laplacian pyramid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C37981-5526-7191-F9DE-D0A263265A3A}"/>
              </a:ext>
            </a:extLst>
          </p:cNvPr>
          <p:cNvGrpSpPr/>
          <p:nvPr/>
        </p:nvGrpSpPr>
        <p:grpSpPr>
          <a:xfrm>
            <a:off x="6082788" y="4056530"/>
            <a:ext cx="5078593" cy="1851753"/>
            <a:chOff x="5842702" y="4075582"/>
            <a:chExt cx="5078593" cy="185175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B84BAA0-1FD8-DF79-96D6-35D666323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7498620" y="2419664"/>
              <a:ext cx="1625565" cy="4937401"/>
            </a:xfrm>
            <a:prstGeom prst="rect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C20F10D-D866-4613-B772-47ACCBFEA9B4}"/>
                </a:ext>
              </a:extLst>
            </p:cNvPr>
            <p:cNvSpPr/>
            <p:nvPr/>
          </p:nvSpPr>
          <p:spPr>
            <a:xfrm>
              <a:off x="6762230" y="5621829"/>
              <a:ext cx="4159065" cy="3055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‘The Laplacian Pyramid as a Compact Image Code’ (1983)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8071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EC8DE4C-E504-6319-078A-340BBC95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4" y="535454"/>
            <a:ext cx="3536577" cy="800287"/>
          </a:xfrm>
          <a:solidFill>
            <a:schemeClr val="bg1">
              <a:lumMod val="95000"/>
            </a:schemeClr>
          </a:solidFill>
          <a:ln w="254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내용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1F8BAE-7483-C682-D7C9-40F818046563}"/>
              </a:ext>
            </a:extLst>
          </p:cNvPr>
          <p:cNvSpPr/>
          <p:nvPr/>
        </p:nvSpPr>
        <p:spPr>
          <a:xfrm>
            <a:off x="4253753" y="717176"/>
            <a:ext cx="7395883" cy="4303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Style Transfer by Relaxed Optimal Transport and Self-Similarity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573A8A-F779-13E9-3B47-96B51BD92CB1}"/>
              </a:ext>
            </a:extLst>
          </p:cNvPr>
          <p:cNvSpPr/>
          <p:nvPr/>
        </p:nvSpPr>
        <p:spPr>
          <a:xfrm>
            <a:off x="542364" y="1783977"/>
            <a:ext cx="11107271" cy="45451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C1C99F-4A25-3C75-4018-2C61C4BB10E8}"/>
              </a:ext>
            </a:extLst>
          </p:cNvPr>
          <p:cNvSpPr/>
          <p:nvPr/>
        </p:nvSpPr>
        <p:spPr>
          <a:xfrm>
            <a:off x="672353" y="1550894"/>
            <a:ext cx="2088776" cy="4213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STROTSS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vgg16">
            <a:extLst>
              <a:ext uri="{FF2B5EF4-FFF2-40B4-BE49-F238E27FC236}">
                <a16:creationId xmlns:a16="http://schemas.microsoft.com/office/drawing/2014/main" id="{B350DF67-B52B-8CCA-C51F-C5111CE11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601" y="2358419"/>
            <a:ext cx="6028796" cy="339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E6557E-8142-B861-3B14-D39EBC55DFBE}"/>
              </a:ext>
            </a:extLst>
          </p:cNvPr>
          <p:cNvSpPr/>
          <p:nvPr/>
        </p:nvSpPr>
        <p:spPr>
          <a:xfrm>
            <a:off x="7793699" y="2199646"/>
            <a:ext cx="1090324" cy="3175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VGG16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29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7DE819-5B21-8708-1B44-883FFEE885BD}"/>
              </a:ext>
            </a:extLst>
          </p:cNvPr>
          <p:cNvGrpSpPr/>
          <p:nvPr/>
        </p:nvGrpSpPr>
        <p:grpSpPr>
          <a:xfrm>
            <a:off x="542364" y="1550894"/>
            <a:ext cx="11107271" cy="4778189"/>
            <a:chOff x="542364" y="1550894"/>
            <a:chExt cx="11107271" cy="477818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1ACE781-E44F-F755-6BCE-D4A728EB6BD1}"/>
                </a:ext>
              </a:extLst>
            </p:cNvPr>
            <p:cNvSpPr/>
            <p:nvPr/>
          </p:nvSpPr>
          <p:spPr>
            <a:xfrm>
              <a:off x="542364" y="1783977"/>
              <a:ext cx="11107271" cy="45451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752794-C566-4524-949B-5285FBB9B333}"/>
                </a:ext>
              </a:extLst>
            </p:cNvPr>
            <p:cNvSpPr/>
            <p:nvPr/>
          </p:nvSpPr>
          <p:spPr>
            <a:xfrm>
              <a:off x="672353" y="1550894"/>
              <a:ext cx="2088776" cy="42134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STROTSS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2EC8DE4C-E504-6319-078A-340BBC95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4" y="535454"/>
            <a:ext cx="3536577" cy="800287"/>
          </a:xfrm>
          <a:solidFill>
            <a:schemeClr val="bg1">
              <a:lumMod val="95000"/>
            </a:schemeClr>
          </a:solidFill>
          <a:ln w="254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909510-1448-72E3-5A8C-10116C2326A4}"/>
              </a:ext>
            </a:extLst>
          </p:cNvPr>
          <p:cNvSpPr/>
          <p:nvPr/>
        </p:nvSpPr>
        <p:spPr>
          <a:xfrm>
            <a:off x="4253753" y="717176"/>
            <a:ext cx="7395883" cy="4303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소스코드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깃허브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):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https://github.com/nkolkin13/STROTSS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DEE3B9D-E256-AE05-6F71-6E6824296C48}"/>
              </a:ext>
            </a:extLst>
          </p:cNvPr>
          <p:cNvGrpSpPr/>
          <p:nvPr/>
        </p:nvGrpSpPr>
        <p:grpSpPr>
          <a:xfrm>
            <a:off x="968189" y="3429000"/>
            <a:ext cx="10255620" cy="1156445"/>
            <a:chOff x="896472" y="2640107"/>
            <a:chExt cx="10255620" cy="115644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67CBD9E-648C-439A-110E-30BC79C608E0}"/>
                </a:ext>
              </a:extLst>
            </p:cNvPr>
            <p:cNvGrpSpPr/>
            <p:nvPr/>
          </p:nvGrpSpPr>
          <p:grpSpPr>
            <a:xfrm>
              <a:off x="2442883" y="2640107"/>
              <a:ext cx="7162798" cy="421342"/>
              <a:chOff x="2514601" y="2783542"/>
              <a:chExt cx="7162798" cy="42134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1F39D5D-3D3B-83FC-EFD1-94CB4FC65D89}"/>
                  </a:ext>
                </a:extLst>
              </p:cNvPr>
              <p:cNvSpPr/>
              <p:nvPr/>
            </p:nvSpPr>
            <p:spPr>
              <a:xfrm>
                <a:off x="2514601" y="2783542"/>
                <a:ext cx="2088776" cy="42134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vgg_pt.py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7024BC2-4650-3273-79EE-02AA4C929D67}"/>
                  </a:ext>
                </a:extLst>
              </p:cNvPr>
              <p:cNvSpPr/>
              <p:nvPr/>
            </p:nvSpPr>
            <p:spPr>
              <a:xfrm>
                <a:off x="5051612" y="2783542"/>
                <a:ext cx="2088776" cy="42134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styleTransfer.py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0D6011A-339D-2FF5-5AF4-DCF6AE15CEF7}"/>
                  </a:ext>
                </a:extLst>
              </p:cNvPr>
              <p:cNvSpPr/>
              <p:nvPr/>
            </p:nvSpPr>
            <p:spPr>
              <a:xfrm>
                <a:off x="7588623" y="2783542"/>
                <a:ext cx="2088776" cy="42134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st_helper.py</a:t>
                </a:r>
                <a:endPara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B33A49A-EC33-16A5-2A07-73B79FB28CFB}"/>
                </a:ext>
              </a:extLst>
            </p:cNvPr>
            <p:cNvGrpSpPr/>
            <p:nvPr/>
          </p:nvGrpSpPr>
          <p:grpSpPr>
            <a:xfrm>
              <a:off x="896472" y="3364005"/>
              <a:ext cx="10255620" cy="432547"/>
              <a:chOff x="-129986" y="3523130"/>
              <a:chExt cx="10255620" cy="432547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5D86CE4-E07F-E340-D74E-BDAC165CE030}"/>
                  </a:ext>
                </a:extLst>
              </p:cNvPr>
              <p:cNvSpPr/>
              <p:nvPr/>
            </p:nvSpPr>
            <p:spPr>
              <a:xfrm>
                <a:off x="2514601" y="3523130"/>
                <a:ext cx="2088776" cy="4213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utils.py</a:t>
                </a:r>
                <a:endPara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9FAD4B9-9219-85F9-381B-566AAFD768F0}"/>
                  </a:ext>
                </a:extLst>
              </p:cNvPr>
              <p:cNvSpPr/>
              <p:nvPr/>
            </p:nvSpPr>
            <p:spPr>
              <a:xfrm>
                <a:off x="8036858" y="3523130"/>
                <a:ext cx="2088776" cy="4213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pyr_lab.py</a:t>
                </a:r>
                <a:endPara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AF6507A-7234-9C75-1323-FF141543D7B6}"/>
                  </a:ext>
                </a:extLst>
              </p:cNvPr>
              <p:cNvSpPr/>
              <p:nvPr/>
            </p:nvSpPr>
            <p:spPr>
              <a:xfrm>
                <a:off x="-129986" y="3534335"/>
                <a:ext cx="2196352" cy="4213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contextual_loss.py</a:t>
                </a:r>
                <a:endPara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2F1947-3EAE-9E06-73A8-57A7F2CE350D}"/>
                  </a:ext>
                </a:extLst>
              </p:cNvPr>
              <p:cNvSpPr/>
              <p:nvPr/>
            </p:nvSpPr>
            <p:spPr>
              <a:xfrm>
                <a:off x="5051612" y="3523130"/>
                <a:ext cx="2537011" cy="4213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 dirty="0">
                    <a:solidFill>
                      <a:schemeClr val="accent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stylize_objectives.py</a:t>
                </a:r>
                <a:endParaRPr lang="ko-KR" altLang="en-US" sz="1800" dirty="0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9425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EC8DE4C-E504-6319-078A-340BBC95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4" y="535454"/>
            <a:ext cx="3536577" cy="800287"/>
          </a:xfrm>
          <a:solidFill>
            <a:schemeClr val="bg1">
              <a:lumMod val="95000"/>
            </a:schemeClr>
          </a:solidFill>
          <a:ln w="254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909510-1448-72E3-5A8C-10116C2326A4}"/>
              </a:ext>
            </a:extLst>
          </p:cNvPr>
          <p:cNvSpPr/>
          <p:nvPr/>
        </p:nvSpPr>
        <p:spPr>
          <a:xfrm>
            <a:off x="4253753" y="717176"/>
            <a:ext cx="7395883" cy="4303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소스코드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깃허브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):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https://github.com/nkolkin13/STROTSS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E2F7EC4-162E-0603-A3DF-2EF28426858E}"/>
              </a:ext>
            </a:extLst>
          </p:cNvPr>
          <p:cNvGrpSpPr/>
          <p:nvPr/>
        </p:nvGrpSpPr>
        <p:grpSpPr>
          <a:xfrm>
            <a:off x="542364" y="1452282"/>
            <a:ext cx="11107271" cy="5163671"/>
            <a:chOff x="542364" y="1550894"/>
            <a:chExt cx="11107271" cy="516367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A8277FC-A1D3-4612-F6A3-2C48394593BF}"/>
                </a:ext>
              </a:extLst>
            </p:cNvPr>
            <p:cNvSpPr/>
            <p:nvPr/>
          </p:nvSpPr>
          <p:spPr>
            <a:xfrm>
              <a:off x="542364" y="1783977"/>
              <a:ext cx="11107271" cy="49305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587B706-EAA1-6D1B-83D1-37B675C847D3}"/>
                </a:ext>
              </a:extLst>
            </p:cNvPr>
            <p:cNvSpPr/>
            <p:nvPr/>
          </p:nvSpPr>
          <p:spPr>
            <a:xfrm>
              <a:off x="672353" y="1550894"/>
              <a:ext cx="2088776" cy="42134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vgg_pt.py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5D25A53-8E4A-B3DB-A839-4DA4F546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182" y="2702859"/>
            <a:ext cx="9010650" cy="28956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62B2984D-E52B-EA15-246C-D8A17D16E069}"/>
              </a:ext>
            </a:extLst>
          </p:cNvPr>
          <p:cNvGrpSpPr/>
          <p:nvPr/>
        </p:nvGrpSpPr>
        <p:grpSpPr>
          <a:xfrm>
            <a:off x="782168" y="3474849"/>
            <a:ext cx="2102225" cy="2169459"/>
            <a:chOff x="625849" y="3429000"/>
            <a:chExt cx="2102225" cy="216945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8AE332A-21AB-9E37-293E-3C36DEAB5145}"/>
                </a:ext>
              </a:extLst>
            </p:cNvPr>
            <p:cNvSpPr/>
            <p:nvPr/>
          </p:nvSpPr>
          <p:spPr>
            <a:xfrm>
              <a:off x="625849" y="4227885"/>
              <a:ext cx="1680884" cy="57168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0" i="0" dirty="0">
                  <a:solidFill>
                    <a:schemeClr val="bg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VGG16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</a:t>
              </a:r>
              <a:r>
                <a:rPr lang="ko-KR" altLang="en-US" sz="1100" b="0" i="0" dirty="0">
                  <a:solidFill>
                    <a:schemeClr val="bg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</a:t>
              </a:r>
              <a:endParaRPr lang="en-US" altLang="ko-KR" sz="1100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100" b="0" i="0" dirty="0">
                  <a:solidFill>
                    <a:schemeClr val="bg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특정 레이어까지의</a:t>
              </a:r>
              <a:endParaRPr lang="en-US" altLang="ko-KR" sz="1100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100" b="0" i="0" dirty="0">
                  <a:solidFill>
                    <a:schemeClr val="bg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출력을 반환함</a:t>
              </a:r>
              <a:endPara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왼쪽 중괄호 27">
              <a:extLst>
                <a:ext uri="{FF2B5EF4-FFF2-40B4-BE49-F238E27FC236}">
                  <a16:creationId xmlns:a16="http://schemas.microsoft.com/office/drawing/2014/main" id="{6E26D505-8E34-0C3D-0B9C-A13AAC0D8EAD}"/>
                </a:ext>
              </a:extLst>
            </p:cNvPr>
            <p:cNvSpPr/>
            <p:nvPr/>
          </p:nvSpPr>
          <p:spPr>
            <a:xfrm>
              <a:off x="2306733" y="3429000"/>
              <a:ext cx="421341" cy="2169459"/>
            </a:xfrm>
            <a:prstGeom prst="leftBrac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DB01FA1-8842-1113-5D3E-33EFA28E5CF1}"/>
              </a:ext>
            </a:extLst>
          </p:cNvPr>
          <p:cNvCxnSpPr>
            <a:cxnSpLocks/>
            <a:stCxn id="3" idx="2"/>
            <a:endCxn id="32" idx="0"/>
          </p:cNvCxnSpPr>
          <p:nvPr/>
        </p:nvCxnSpPr>
        <p:spPr>
          <a:xfrm flipH="1">
            <a:off x="8806985" y="2552201"/>
            <a:ext cx="1" cy="543391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A7C1A5-83FD-6044-A54F-88666A0F8617}"/>
              </a:ext>
            </a:extLst>
          </p:cNvPr>
          <p:cNvSpPr/>
          <p:nvPr/>
        </p:nvSpPr>
        <p:spPr>
          <a:xfrm>
            <a:off x="7480208" y="3095592"/>
            <a:ext cx="2653553" cy="3675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사전 훈련된 모델을 가져옴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8BD200-1822-E531-4CF0-F81BD88CD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139" y="1937119"/>
            <a:ext cx="5205693" cy="61508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A934FE-2A89-40F9-21DD-56146A1A2982}"/>
              </a:ext>
            </a:extLst>
          </p:cNvPr>
          <p:cNvSpPr/>
          <p:nvPr/>
        </p:nvSpPr>
        <p:spPr>
          <a:xfrm>
            <a:off x="6508376" y="2366683"/>
            <a:ext cx="4883526" cy="1546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6C34995-44FC-9279-FBAF-4DBF2D40A07F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 flipH="1" flipV="1">
            <a:off x="5695981" y="2393668"/>
            <a:ext cx="657165" cy="359151"/>
          </a:xfrm>
          <a:prstGeom prst="bent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27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EC8DE4C-E504-6319-078A-340BBC95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4" y="535454"/>
            <a:ext cx="3536577" cy="800287"/>
          </a:xfrm>
          <a:solidFill>
            <a:schemeClr val="bg1">
              <a:lumMod val="95000"/>
            </a:schemeClr>
          </a:solidFill>
          <a:ln w="254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909510-1448-72E3-5A8C-10116C2326A4}"/>
              </a:ext>
            </a:extLst>
          </p:cNvPr>
          <p:cNvSpPr/>
          <p:nvPr/>
        </p:nvSpPr>
        <p:spPr>
          <a:xfrm>
            <a:off x="4253753" y="717176"/>
            <a:ext cx="7395883" cy="4303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소스코드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깃허브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):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https://github.com/nkolkin13/STROTSS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54EC43D-A2E2-3B31-A994-1EA17737B436}"/>
              </a:ext>
            </a:extLst>
          </p:cNvPr>
          <p:cNvGrpSpPr/>
          <p:nvPr/>
        </p:nvGrpSpPr>
        <p:grpSpPr>
          <a:xfrm>
            <a:off x="542364" y="1550894"/>
            <a:ext cx="11107271" cy="4778189"/>
            <a:chOff x="542364" y="1550894"/>
            <a:chExt cx="11107271" cy="477818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A8277FC-A1D3-4612-F6A3-2C48394593BF}"/>
                </a:ext>
              </a:extLst>
            </p:cNvPr>
            <p:cNvSpPr/>
            <p:nvPr/>
          </p:nvSpPr>
          <p:spPr>
            <a:xfrm>
              <a:off x="542364" y="1783977"/>
              <a:ext cx="11107271" cy="45451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587B706-EAA1-6D1B-83D1-37B675C847D3}"/>
                </a:ext>
              </a:extLst>
            </p:cNvPr>
            <p:cNvSpPr/>
            <p:nvPr/>
          </p:nvSpPr>
          <p:spPr>
            <a:xfrm>
              <a:off x="672353" y="1550894"/>
              <a:ext cx="2088776" cy="42134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styleTransfer.py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29D3F08-601F-7F98-14B3-3B0B29D6B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85" y="3608924"/>
            <a:ext cx="9959228" cy="89521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202674-A035-2B08-74A2-F791136230BD}"/>
              </a:ext>
            </a:extLst>
          </p:cNvPr>
          <p:cNvGrpSpPr/>
          <p:nvPr/>
        </p:nvGrpSpPr>
        <p:grpSpPr>
          <a:xfrm>
            <a:off x="1716741" y="2916643"/>
            <a:ext cx="3805518" cy="840939"/>
            <a:chOff x="1716741" y="2916643"/>
            <a:chExt cx="3805518" cy="840939"/>
          </a:xfrm>
        </p:grpSpPr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C2B511CB-807C-BBC5-4176-D8C6BE9713C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67734" y="3249424"/>
              <a:ext cx="657165" cy="359151"/>
            </a:xfrm>
            <a:prstGeom prst="bentConnector2">
              <a:avLst/>
            </a:prstGeom>
            <a:ln w="1905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00C36C7-67DB-2625-99A4-5EB4B95D0239}"/>
                </a:ext>
              </a:extLst>
            </p:cNvPr>
            <p:cNvSpPr/>
            <p:nvPr/>
          </p:nvSpPr>
          <p:spPr>
            <a:xfrm>
              <a:off x="2075892" y="2916643"/>
              <a:ext cx="3446367" cy="36754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Style Transfer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수행하는 실질적인 부분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CCF011-1A3F-294B-A86D-FACB870F843D}"/>
              </a:ext>
            </a:extLst>
          </p:cNvPr>
          <p:cNvSpPr/>
          <p:nvPr/>
        </p:nvSpPr>
        <p:spPr>
          <a:xfrm>
            <a:off x="4078941" y="4674349"/>
            <a:ext cx="3446367" cy="3675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인자를 받아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run_st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실행하는 메인 부분 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114B8A2-64F0-1649-927B-D77F77536017}"/>
              </a:ext>
            </a:extLst>
          </p:cNvPr>
          <p:cNvCxnSpPr>
            <a:cxnSpLocks/>
          </p:cNvCxnSpPr>
          <p:nvPr/>
        </p:nvCxnSpPr>
        <p:spPr>
          <a:xfrm>
            <a:off x="3370729" y="4286942"/>
            <a:ext cx="708212" cy="57118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792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EC8DE4C-E504-6319-078A-340BBC95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4" y="535454"/>
            <a:ext cx="3536577" cy="800287"/>
          </a:xfrm>
          <a:solidFill>
            <a:schemeClr val="bg1">
              <a:lumMod val="95000"/>
            </a:schemeClr>
          </a:solidFill>
          <a:ln w="254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909510-1448-72E3-5A8C-10116C2326A4}"/>
              </a:ext>
            </a:extLst>
          </p:cNvPr>
          <p:cNvSpPr/>
          <p:nvPr/>
        </p:nvSpPr>
        <p:spPr>
          <a:xfrm>
            <a:off x="4253753" y="717176"/>
            <a:ext cx="7395883" cy="4303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소스코드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깃허브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):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https://github.com/nkolkin13/STROTSS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54EC43D-A2E2-3B31-A994-1EA17737B436}"/>
              </a:ext>
            </a:extLst>
          </p:cNvPr>
          <p:cNvGrpSpPr/>
          <p:nvPr/>
        </p:nvGrpSpPr>
        <p:grpSpPr>
          <a:xfrm>
            <a:off x="542364" y="1550894"/>
            <a:ext cx="11107271" cy="4778189"/>
            <a:chOff x="542364" y="1550894"/>
            <a:chExt cx="11107271" cy="477818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A8277FC-A1D3-4612-F6A3-2C48394593BF}"/>
                </a:ext>
              </a:extLst>
            </p:cNvPr>
            <p:cNvSpPr/>
            <p:nvPr/>
          </p:nvSpPr>
          <p:spPr>
            <a:xfrm>
              <a:off x="542364" y="1783977"/>
              <a:ext cx="11107271" cy="45451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587B706-EAA1-6D1B-83D1-37B675C847D3}"/>
                </a:ext>
              </a:extLst>
            </p:cNvPr>
            <p:cNvSpPr/>
            <p:nvPr/>
          </p:nvSpPr>
          <p:spPr>
            <a:xfrm>
              <a:off x="672353" y="1550894"/>
              <a:ext cx="2088776" cy="42134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st_helper.py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A3086EC-5298-1D11-0B9B-C05A277DF086}"/>
              </a:ext>
            </a:extLst>
          </p:cNvPr>
          <p:cNvGrpSpPr/>
          <p:nvPr/>
        </p:nvGrpSpPr>
        <p:grpSpPr>
          <a:xfrm>
            <a:off x="1057274" y="2659157"/>
            <a:ext cx="10077450" cy="1472142"/>
            <a:chOff x="1057274" y="2951100"/>
            <a:chExt cx="10077450" cy="147214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B0D26D1-8C13-7CDB-EF3A-2866E0E53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7274" y="3689817"/>
              <a:ext cx="10077450" cy="73342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F00317-6E3D-EE1D-6613-9ECB33D17968}"/>
                </a:ext>
              </a:extLst>
            </p:cNvPr>
            <p:cNvGrpSpPr/>
            <p:nvPr/>
          </p:nvGrpSpPr>
          <p:grpSpPr>
            <a:xfrm>
              <a:off x="4531659" y="2951100"/>
              <a:ext cx="4137212" cy="840939"/>
              <a:chOff x="1716741" y="2916643"/>
              <a:chExt cx="4137212" cy="840939"/>
            </a:xfrm>
          </p:grpSpPr>
          <p:cxnSp>
            <p:nvCxnSpPr>
              <p:cNvPr id="10" name="연결선: 꺾임 9">
                <a:extLst>
                  <a:ext uri="{FF2B5EF4-FFF2-40B4-BE49-F238E27FC236}">
                    <a16:creationId xmlns:a16="http://schemas.microsoft.com/office/drawing/2014/main" id="{6D014BBB-4C99-55AA-F53C-DBFAC05BFBD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567734" y="3249424"/>
                <a:ext cx="657165" cy="359151"/>
              </a:xfrm>
              <a:prstGeom prst="bentConnector2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78C6A87-D314-0016-A085-1E7BFD1D3C26}"/>
                  </a:ext>
                </a:extLst>
              </p:cNvPr>
              <p:cNvSpPr/>
              <p:nvPr/>
            </p:nvSpPr>
            <p:spPr>
              <a:xfrm>
                <a:off x="2075892" y="2916643"/>
                <a:ext cx="3778061" cy="36754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논문 저자가 제안하는 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Style Transfer 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알고리즘이 담겨있음</a:t>
                </a:r>
              </a:p>
            </p:txBody>
          </p:sp>
        </p:grp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1399B89-B605-2111-68A6-99A00820AAE4}"/>
              </a:ext>
            </a:extLst>
          </p:cNvPr>
          <p:cNvCxnSpPr>
            <a:cxnSpLocks/>
          </p:cNvCxnSpPr>
          <p:nvPr/>
        </p:nvCxnSpPr>
        <p:spPr>
          <a:xfrm>
            <a:off x="3739402" y="4972551"/>
            <a:ext cx="788894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C206D6E8-05C8-A28E-71D8-6C8DB4C58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296" y="4345290"/>
            <a:ext cx="4364691" cy="125452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42542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</TotalTime>
  <Words>472</Words>
  <Application>Microsoft Office PowerPoint</Application>
  <PresentationFormat>와이드스크린</PresentationFormat>
  <Paragraphs>92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Noto Sans KR</vt:lpstr>
      <vt:lpstr>나눔스퀘어</vt:lpstr>
      <vt:lpstr>나눔스퀘어 Bold</vt:lpstr>
      <vt:lpstr>나눔스퀘어 ExtraBold</vt:lpstr>
      <vt:lpstr>맑은 고딕</vt:lpstr>
      <vt:lpstr>Arial</vt:lpstr>
      <vt:lpstr>Office 테마</vt:lpstr>
      <vt:lpstr>Style Transfer</vt:lpstr>
      <vt:lpstr>PowerPoint 프레젠테이션</vt:lpstr>
      <vt:lpstr>기술 내용 설명</vt:lpstr>
      <vt:lpstr>기술 내용 설명</vt:lpstr>
      <vt:lpstr>기술 내용 설명</vt:lpstr>
      <vt:lpstr>코드 분석</vt:lpstr>
      <vt:lpstr>코드 분석</vt:lpstr>
      <vt:lpstr>코드 분석</vt:lpstr>
      <vt:lpstr>코드 분석</vt:lpstr>
      <vt:lpstr>수행 결과</vt:lpstr>
      <vt:lpstr>수행 결과</vt:lpstr>
      <vt:lpstr>수행 결과</vt:lpstr>
      <vt:lpstr>문제 발생 및 해결</vt:lpstr>
      <vt:lpstr>문제 발생 및 해결</vt:lpstr>
      <vt:lpstr>PowerPoint 프레젠테이션</vt:lpstr>
      <vt:lpstr>결과 분석 및 논의, 활용방안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Transfer</dc:title>
  <dc:creator>윤세영</dc:creator>
  <cp:lastModifiedBy>윤세영</cp:lastModifiedBy>
  <cp:revision>265</cp:revision>
  <dcterms:created xsi:type="dcterms:W3CDTF">2023-05-29T08:15:05Z</dcterms:created>
  <dcterms:modified xsi:type="dcterms:W3CDTF">2023-07-09T10:41:50Z</dcterms:modified>
</cp:coreProperties>
</file>